
<file path=[Content_Types].xml><?xml version="1.0" encoding="utf-8"?>
<Types xmlns="http://schemas.openxmlformats.org/package/2006/content-types">
  <Default Extension="bin" ContentType="application/vnd.openxmlformats-officedocument.oleObject"/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5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6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7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8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0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fld id="{F7A11D6B-522A-4B7C-92E1-D8EAC1244CE7}" type="datetimeFigureOut">
              <a:rPr lang="zh-CN" altLang="en-US" smtClean="0"/>
              <a:pPr/>
              <a:t>2022/8/31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fld id="{E8B9BA3E-DEC2-4773-B543-1C0B5F93C3D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071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4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4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获得该课件的老师，只享有课件的使用权，可以用于教学和公开课，但不可以有以下行为：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（1）不得传播该课件（包括免费分享和二次贩卖）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（2）不得将该课件上传到各大网站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（3）不得直接使用该课件参加课件比赛或录课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（4）不得直接在个人公众号发布该课件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【违者必究法律责任】</a:t>
            </a: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做课件不容易，知识产权应当得到保护，如发现侵权行为，欢迎联系18288733534，不胜感激~</a:t>
            </a: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7119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获得该课件的老师，只享有课件的使用权，可以用于教学和公开课，但不可以有以下行为：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（1）不得传播该课件（包括免费分享和二次贩卖）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（2）不得将该课件上传到各大网站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（3）不得直接使用该课件参加课件比赛或录课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（4）不得直接在个人公众号发布该课件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【违者必究法律责任】</a:t>
            </a: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做课件不容易，知识产权应当得到保护，如发现侵权行为，欢迎联系18288733534，不胜感激~</a:t>
            </a: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49973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获得该课件的老师，只享有课件的使用权，可以用于教学和公开课，但不可以有以下行为：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（1）不得传播该课件（包括免费分享和二次贩卖）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（2）不得将该课件上传到各大网站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（3）不得直接使用该课件参加课件比赛或录课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（4）不得直接在个人公众号发布该课件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【违者必究法律责任】</a:t>
            </a: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做课件不容易，知识产权应当得到保护，如发现侵权行为，欢迎联系18288733534，不胜感激~</a:t>
            </a: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0624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获得该课件的老师，只享有课件的使用权，可以用于教学和公开课，但不可以有以下行为：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（1）不得传播该课件（包括免费分享和二次贩卖）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（2）不得将该课件上传到各大网站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（3）不得直接使用该课件参加课件比赛或录课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（4）不得直接在个人公众号发布该课件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【违者必究法律责任】</a:t>
            </a: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做课件不容易，知识产权应当得到保护，如发现侵权行为，欢迎联系18288733534，不胜感激~</a:t>
            </a: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71615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获得该课件的老师，只享有课件的使用权，可以用于教学和公开课，但不可以有以下行为：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（1）不得传播该课件（包括免费分享和二次贩卖）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（2）不得将该课件上传到各大网站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（3）不得直接使用该课件参加课件比赛或录课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（4）不得直接在个人公众号发布该课件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【违者必究法律责任】</a:t>
            </a: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做课件不容易，知识产权应当得到保护，如发现侵权行为，欢迎联系18288733534，不胜感激~</a:t>
            </a: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98250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获得该课件的老师，只享有课件的使用权，可以用于教学和公开课，但不可以有以下行为：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（1）不得传播该课件（包括免费分享和二次贩卖）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（2）不得将该课件上传到各大网站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（3）不得直接使用该课件参加课件比赛或录课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（4）不得直接在个人公众号发布该课件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【违者必究法律责任】</a:t>
            </a: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做课件不容易，知识产权应当得到保护，如发现侵权行为，欢迎联系18288733534，不胜感激~</a:t>
            </a: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72775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获得该课件的老师，只享有课件的使用权，可以用于教学和公开课，但不可以有以下行为：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（1）不得传播该课件（包括免费分享和二次贩卖）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（2）不得将该课件上传到各大网站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（3）不得直接使用该课件参加课件比赛或录课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（4）不得直接在个人公众号发布该课件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【违者必究法律责任】</a:t>
            </a: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做课件不容易，知识产权应当得到保护，如发现侵权行为，欢迎联系18288733534，不胜感激~</a:t>
            </a: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5524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获得该课件的老师，只享有课件的使用权，可以用于教学和公开课，但不可以有以下行为：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（1）不得传播该课件（包括免费分享和二次贩卖）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（2）不得将该课件上传到各大网站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（3）不得直接使用该课件参加课件比赛或录课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（4）不得直接在个人公众号发布该课件</a:t>
            </a: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【违者必究法律责任】</a:t>
            </a: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kern="100" spc="600" dirty="0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charset="0"/>
                <a:sym typeface="+mn-ea"/>
              </a:rPr>
              <a:t>做课件不容易，知识产权应当得到保护，如发现侵权行为，欢迎联系18288733534，不胜感激~</a:t>
            </a: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40000"/>
              </a:lnSpc>
            </a:pPr>
            <a:endParaRPr lang="zh-CN" altLang="en-US" kern="100" spc="600" dirty="0">
              <a:solidFill>
                <a:srgbClr val="FF0000"/>
              </a:solidFill>
              <a:latin typeface="黑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106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DD52-5583-4170-B2F6-4232D5F54D03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E947-2E2A-40E1-A852-4D2961CFD4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DD52-5583-4170-B2F6-4232D5F54D03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E947-2E2A-40E1-A852-4D2961CFD4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84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DD52-5583-4170-B2F6-4232D5F54D03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E947-2E2A-40E1-A852-4D2961CFD4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57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DD52-5583-4170-B2F6-4232D5F54D03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E947-2E2A-40E1-A852-4D2961CFD4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65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DD52-5583-4170-B2F6-4232D5F54D03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E947-2E2A-40E1-A852-4D2961CFD4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20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DD52-5583-4170-B2F6-4232D5F54D03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E947-2E2A-40E1-A852-4D2961CFD4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96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DD52-5583-4170-B2F6-4232D5F54D03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E947-2E2A-40E1-A852-4D2961CFD4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52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DD52-5583-4170-B2F6-4232D5F54D03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E947-2E2A-40E1-A852-4D2961CFD4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47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DD52-5583-4170-B2F6-4232D5F54D03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E947-2E2A-40E1-A852-4D2961CFD4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26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DD52-5583-4170-B2F6-4232D5F54D03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E947-2E2A-40E1-A852-4D2961CFD4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35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DD52-5583-4170-B2F6-4232D5F54D03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E947-2E2A-40E1-A852-4D2961CFD4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17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fld id="{63FCDD52-5583-4170-B2F6-4232D5F54D03}" type="datetimeFigureOut">
              <a:rPr lang="zh-CN" altLang="en-US" smtClean="0"/>
              <a:pPr/>
              <a:t>2022/8/31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fld id="{A396E947-2E2A-40E1-A852-4D2961CFD49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248" y="6390309"/>
            <a:ext cx="899238" cy="2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4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9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7.xml"/><Relationship Id="rId9" Type="http://schemas.openxmlformats.org/officeDocument/2006/relationships/tags" Target="../tags/tag10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26" Type="http://schemas.openxmlformats.org/officeDocument/2006/relationships/tags" Target="../tags/tag130.xml"/><Relationship Id="rId3" Type="http://schemas.openxmlformats.org/officeDocument/2006/relationships/tags" Target="../tags/tag107.xml"/><Relationship Id="rId21" Type="http://schemas.openxmlformats.org/officeDocument/2006/relationships/tags" Target="../tags/tag125.xml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5" Type="http://schemas.openxmlformats.org/officeDocument/2006/relationships/tags" Target="../tags/tag129.xml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tags" Target="../tags/tag124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tags" Target="../tags/tag128.xml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tags" Target="../tags/tag127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14.xml"/><Relationship Id="rId19" Type="http://schemas.openxmlformats.org/officeDocument/2006/relationships/tags" Target="../tags/tag123.xml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tags" Target="../tags/tag126.xml"/><Relationship Id="rId27" Type="http://schemas.openxmlformats.org/officeDocument/2006/relationships/tags" Target="../tags/tag13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tags" Target="../tags/tag149.xml"/><Relationship Id="rId26" Type="http://schemas.openxmlformats.org/officeDocument/2006/relationships/tags" Target="../tags/tag157.xml"/><Relationship Id="rId39" Type="http://schemas.openxmlformats.org/officeDocument/2006/relationships/tags" Target="../tags/tag170.xml"/><Relationship Id="rId3" Type="http://schemas.openxmlformats.org/officeDocument/2006/relationships/tags" Target="../tags/tag134.xml"/><Relationship Id="rId21" Type="http://schemas.openxmlformats.org/officeDocument/2006/relationships/tags" Target="../tags/tag152.xml"/><Relationship Id="rId34" Type="http://schemas.openxmlformats.org/officeDocument/2006/relationships/tags" Target="../tags/tag165.xml"/><Relationship Id="rId42" Type="http://schemas.openxmlformats.org/officeDocument/2006/relationships/tags" Target="../tags/tag173.xml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tags" Target="../tags/tag148.xml"/><Relationship Id="rId25" Type="http://schemas.openxmlformats.org/officeDocument/2006/relationships/tags" Target="../tags/tag156.xml"/><Relationship Id="rId33" Type="http://schemas.openxmlformats.org/officeDocument/2006/relationships/tags" Target="../tags/tag164.xml"/><Relationship Id="rId38" Type="http://schemas.openxmlformats.org/officeDocument/2006/relationships/tags" Target="../tags/tag169.xml"/><Relationship Id="rId46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6" Type="http://schemas.openxmlformats.org/officeDocument/2006/relationships/tags" Target="../tags/tag147.xml"/><Relationship Id="rId20" Type="http://schemas.openxmlformats.org/officeDocument/2006/relationships/tags" Target="../tags/tag151.xml"/><Relationship Id="rId29" Type="http://schemas.openxmlformats.org/officeDocument/2006/relationships/tags" Target="../tags/tag160.xml"/><Relationship Id="rId41" Type="http://schemas.openxmlformats.org/officeDocument/2006/relationships/tags" Target="../tags/tag172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tags" Target="../tags/tag155.xml"/><Relationship Id="rId32" Type="http://schemas.openxmlformats.org/officeDocument/2006/relationships/tags" Target="../tags/tag163.xml"/><Relationship Id="rId37" Type="http://schemas.openxmlformats.org/officeDocument/2006/relationships/tags" Target="../tags/tag168.xml"/><Relationship Id="rId40" Type="http://schemas.openxmlformats.org/officeDocument/2006/relationships/tags" Target="../tags/tag171.xml"/><Relationship Id="rId45" Type="http://schemas.openxmlformats.org/officeDocument/2006/relationships/tags" Target="../tags/tag176.xml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23" Type="http://schemas.openxmlformats.org/officeDocument/2006/relationships/tags" Target="../tags/tag154.xml"/><Relationship Id="rId28" Type="http://schemas.openxmlformats.org/officeDocument/2006/relationships/tags" Target="../tags/tag159.xml"/><Relationship Id="rId36" Type="http://schemas.openxmlformats.org/officeDocument/2006/relationships/tags" Target="../tags/tag167.xml"/><Relationship Id="rId10" Type="http://schemas.openxmlformats.org/officeDocument/2006/relationships/tags" Target="../tags/tag141.xml"/><Relationship Id="rId19" Type="http://schemas.openxmlformats.org/officeDocument/2006/relationships/tags" Target="../tags/tag150.xml"/><Relationship Id="rId31" Type="http://schemas.openxmlformats.org/officeDocument/2006/relationships/tags" Target="../tags/tag162.xml"/><Relationship Id="rId44" Type="http://schemas.openxmlformats.org/officeDocument/2006/relationships/tags" Target="../tags/tag175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tags" Target="../tags/tag153.xml"/><Relationship Id="rId27" Type="http://schemas.openxmlformats.org/officeDocument/2006/relationships/tags" Target="../tags/tag158.xml"/><Relationship Id="rId30" Type="http://schemas.openxmlformats.org/officeDocument/2006/relationships/tags" Target="../tags/tag161.xml"/><Relationship Id="rId35" Type="http://schemas.openxmlformats.org/officeDocument/2006/relationships/tags" Target="../tags/tag166.xml"/><Relationship Id="rId43" Type="http://schemas.openxmlformats.org/officeDocument/2006/relationships/tags" Target="../tags/tag17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17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89.xml"/><Relationship Id="rId4" Type="http://schemas.openxmlformats.org/officeDocument/2006/relationships/tags" Target="../tags/tag18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4.xml"/><Relationship Id="rId4" Type="http://schemas.openxmlformats.org/officeDocument/2006/relationships/tags" Target="../tags/tag19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3" Type="http://schemas.openxmlformats.org/officeDocument/2006/relationships/tags" Target="../tags/tag13.xml"/><Relationship Id="rId21" Type="http://schemas.openxmlformats.org/officeDocument/2006/relationships/image" Target="../media/image2.png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notesSlide" Target="../notesSlides/notesSlide3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10" Type="http://schemas.openxmlformats.org/officeDocument/2006/relationships/tags" Target="../tags/tag2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2" Type="http://schemas.openxmlformats.org/officeDocument/2006/relationships/tags" Target="../tags/tag32.xml"/><Relationship Id="rId16" Type="http://schemas.openxmlformats.org/officeDocument/2006/relationships/image" Target="../media/image5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image" Target="../media/image4.png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10" Type="http://schemas.openxmlformats.org/officeDocument/2006/relationships/tags" Target="../tags/tag53.xml"/><Relationship Id="rId19" Type="http://schemas.openxmlformats.org/officeDocument/2006/relationships/notesSlide" Target="../notesSlides/notesSlide4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7.emf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oleObject" Target="../embeddings/Microsoft_Word_97_-_2003_Document.doc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6.emf"/><Relationship Id="rId5" Type="http://schemas.openxmlformats.org/officeDocument/2006/relationships/tags" Target="../tags/tag67.xml"/><Relationship Id="rId10" Type="http://schemas.openxmlformats.org/officeDocument/2006/relationships/oleObject" Target="../embeddings/oleObject1.bin"/><Relationship Id="rId4" Type="http://schemas.openxmlformats.org/officeDocument/2006/relationships/tags" Target="../tags/tag66.xml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457309" y="1752886"/>
            <a:ext cx="35028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</a:t>
            </a:r>
            <a:r>
              <a:rPr lang="en-US" altLang="zh-CN" sz="4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4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节 反应热</a:t>
            </a:r>
            <a:endParaRPr lang="zh-CN" altLang="en-US" sz="4400" dirty="0"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80460" y="3617196"/>
            <a:ext cx="52790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zh-CN" sz="44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第</a:t>
            </a:r>
            <a:r>
              <a:rPr lang="en-US" altLang="zh-CN" sz="44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1</a:t>
            </a:r>
            <a:r>
              <a:rPr lang="zh-CN" altLang="zh-CN" sz="44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课时</a:t>
            </a:r>
            <a:r>
              <a:rPr lang="zh-CN" altLang="en-US" sz="44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反应热</a:t>
            </a:r>
            <a:r>
              <a:rPr lang="en-US" altLang="zh-CN" sz="44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 </a:t>
            </a:r>
            <a:r>
              <a:rPr lang="zh-CN" altLang="en-US" sz="44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焓变</a:t>
            </a:r>
            <a:endParaRPr lang="zh-CN" altLang="zh-CN" sz="44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76222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253365" y="305435"/>
            <a:ext cx="450405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四、反应热的表示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51460" y="2272665"/>
            <a:ext cx="1194054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（二）焓变（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Δ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H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）</a:t>
            </a:r>
          </a:p>
          <a:p>
            <a:pPr fontAlgn="auto">
              <a:lnSpc>
                <a:spcPct val="150000"/>
              </a:lnSpc>
            </a:pPr>
            <a:r>
              <a:rPr lang="zh-CN" altLang="zh-CN" sz="2800" b="1" kern="1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生成物的焓值与反应物的焓值之差，用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Δ</a:t>
            </a:r>
            <a:r>
              <a:rPr lang="zh-CN" altLang="en-US" sz="2800" b="1" i="1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H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表示</a:t>
            </a:r>
            <a:r>
              <a:rPr lang="zh-CN" altLang="en-US" sz="28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①计算：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Δ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H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=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生成物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) -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反应物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)</a:t>
            </a:r>
            <a:endParaRPr lang="zh-CN" altLang="en-US" sz="2800" b="1" dirty="0"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 dirty="0">
                <a:latin typeface="Calibri"/>
                <a:ea typeface="黑体" panose="02010609060101010101" pitchFamily="49" charset="-122"/>
                <a:sym typeface="+mn-ea"/>
              </a:rPr>
              <a:t>②单位：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kJ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mol或kJ·mol</a:t>
            </a:r>
            <a:r>
              <a:rPr lang="zh-CN" altLang="en-US" sz="2800" b="1" baseline="300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-1</a:t>
            </a:r>
            <a:endParaRPr lang="zh-CN" altLang="en-US" sz="2800" b="1" baseline="30000" dirty="0"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在</a:t>
            </a:r>
            <a:r>
              <a:rPr lang="zh-CN" altLang="en-US" sz="2800" b="1" u="sng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等压条件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下进行的化学反应，</a:t>
            </a:r>
            <a:r>
              <a:rPr lang="zh-CN" altLang="en-US" sz="2800" b="1" u="sng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反应热等于反应的焓变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 dirty="0">
                <a:latin typeface="Calibri"/>
                <a:ea typeface="黑体" panose="02010609060101010101" pitchFamily="49" charset="-122"/>
                <a:sym typeface="+mn-ea"/>
              </a:rPr>
              <a:t>③规定：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放热反应，体系焓减小，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Δ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&lt;0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             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吸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热反应，体系焓增大，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Δ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&gt;0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53365" y="889000"/>
            <a:ext cx="975487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（一）焓（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H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焓是物质所具有的能量，是与内能有关的物理量，</a:t>
            </a:r>
            <a:r>
              <a:rPr lang="zh-CN" altLang="zh-CN" sz="2800" b="1" kern="1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用</a:t>
            </a:r>
            <a:r>
              <a:rPr lang="zh-CN" altLang="en-US" sz="2800" b="1" i="1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H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表示</a:t>
            </a:r>
            <a:r>
              <a:rPr lang="zh-CN" altLang="en-US" sz="28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。</a:t>
            </a:r>
            <a:endParaRPr lang="zh-CN" altLang="en-US" sz="2800" b="1" dirty="0"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183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/>
          <p:nvPr>
            <p:custDataLst>
              <p:tags r:id="rId1"/>
            </p:custDataLst>
          </p:nvPr>
        </p:nvSpPr>
        <p:spPr>
          <a:xfrm>
            <a:off x="226695" y="768350"/>
            <a:ext cx="11813540" cy="11302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0" indent="0"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[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例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1]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在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25℃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和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101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kPa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下，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1 molH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2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与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1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mol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 Cl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2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反应生成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2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mol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HCl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时放出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184.6 kJ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的热量，则该反应的反应热为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: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17411" name="Rectangle 5"/>
          <p:cNvSpPr/>
          <p:nvPr>
            <p:custDataLst>
              <p:tags r:id="rId2"/>
            </p:custDataLst>
          </p:nvPr>
        </p:nvSpPr>
        <p:spPr>
          <a:xfrm>
            <a:off x="258482" y="2043540"/>
            <a:ext cx="314861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lvl="0" indent="0" algn="l" eaLnBrk="1" hangingPunct="1"/>
            <a:r>
              <a:rPr lang="zh-CN" altLang="en-US" sz="2800" b="1" dirty="0">
                <a:latin typeface="Times New Roman" panose="02020603050405020304" charset="0"/>
                <a:ea typeface="黑体" panose="02010609060101010101" pitchFamily="49" charset="-122"/>
              </a:rPr>
              <a:t>Δ</a:t>
            </a:r>
            <a:r>
              <a:rPr lang="en-US" altLang="zh-CN" sz="2800" b="1" i="1" dirty="0">
                <a:latin typeface="Times New Roman" panose="02020603050405020304" charset="0"/>
                <a:ea typeface="黑体" panose="02010609060101010101" pitchFamily="49" charset="-122"/>
              </a:rPr>
              <a:t>H</a:t>
            </a:r>
            <a:r>
              <a:rPr lang="en-US" altLang="zh-CN" sz="2800" b="1" dirty="0">
                <a:latin typeface="Times New Roman" panose="02020603050405020304" charset="0"/>
                <a:ea typeface="黑体" panose="02010609060101010101" pitchFamily="49" charset="-122"/>
              </a:rPr>
              <a:t>= -184.6 kJ/</a:t>
            </a:r>
            <a:r>
              <a:rPr lang="en-US" altLang="zh-CN" sz="2800" b="1" dirty="0" err="1">
                <a:latin typeface="Times New Roman" panose="02020603050405020304" charset="0"/>
                <a:ea typeface="黑体" panose="02010609060101010101" pitchFamily="49" charset="-122"/>
              </a:rPr>
              <a:t>mol</a:t>
            </a:r>
            <a:r>
              <a:rPr lang="en-US" altLang="zh-CN" sz="2800" b="1" dirty="0">
                <a:latin typeface="Times New Roman" panose="02020603050405020304" charset="0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7412" name="Rectangle 6"/>
          <p:cNvSpPr/>
          <p:nvPr>
            <p:custDataLst>
              <p:tags r:id="rId3"/>
            </p:custDataLst>
          </p:nvPr>
        </p:nvSpPr>
        <p:spPr>
          <a:xfrm>
            <a:off x="258445" y="3315335"/>
            <a:ext cx="11813540" cy="11302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[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例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2]在25 ℃和101 kPa下，1 </a:t>
            </a:r>
            <a:r>
              <a:rPr lang="en-US" altLang="zh-CN" sz="2400" dirty="0" err="1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mol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 C(</a:t>
            </a:r>
            <a:r>
              <a:rPr lang="en-US" altLang="zh-CN" sz="2400" dirty="0" err="1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如无特别说明，C均指石墨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)与1 </a:t>
            </a:r>
            <a:r>
              <a:rPr lang="en-US" altLang="zh-CN" sz="2400" dirty="0" err="1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mol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 H</a:t>
            </a:r>
            <a:r>
              <a:rPr lang="en-US" altLang="zh-CN" sz="2400" baseline="-250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O(g)反应，生成1 </a:t>
            </a:r>
            <a:r>
              <a:rPr lang="en-US" altLang="zh-CN" sz="2400" dirty="0" err="1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mol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 CO和1 </a:t>
            </a:r>
            <a:r>
              <a:rPr lang="en-US" altLang="zh-CN" sz="2400" dirty="0" err="1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mol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 H</a:t>
            </a:r>
            <a:r>
              <a:rPr lang="en-US" altLang="zh-CN" sz="2400" baseline="-250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,需要吸收131.5 </a:t>
            </a:r>
            <a:r>
              <a:rPr lang="en-US" altLang="zh-CN" sz="2400" dirty="0" err="1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kJ的热量，则该反应的反应热为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:</a:t>
            </a:r>
          </a:p>
        </p:txBody>
      </p:sp>
      <p:sp>
        <p:nvSpPr>
          <p:cNvPr id="17413" name="Rectangle 7"/>
          <p:cNvSpPr/>
          <p:nvPr>
            <p:custDataLst>
              <p:tags r:id="rId4"/>
            </p:custDataLst>
          </p:nvPr>
        </p:nvSpPr>
        <p:spPr>
          <a:xfrm>
            <a:off x="258511" y="4684889"/>
            <a:ext cx="3323346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l"/>
            <a:r>
              <a:rPr lang="zh-CN" altLang="en-US" sz="2800" b="1" dirty="0">
                <a:latin typeface="Times New Roman" panose="02020603050405020304" charset="0"/>
                <a:ea typeface="黑体" panose="02010609060101010101" pitchFamily="49" charset="-122"/>
                <a:sym typeface="+mn-ea"/>
              </a:rPr>
              <a:t>Δ</a:t>
            </a:r>
            <a:r>
              <a:rPr lang="zh-CN" altLang="en-US" sz="2800" b="1" i="1" dirty="0">
                <a:latin typeface="Times New Roman" panose="02020603050405020304" charset="0"/>
                <a:ea typeface="黑体" panose="02010609060101010101" pitchFamily="49" charset="-122"/>
                <a:sym typeface="+mn-ea"/>
              </a:rPr>
              <a:t>H</a:t>
            </a:r>
            <a:r>
              <a:rPr lang="zh-CN" altLang="en-US" sz="2800" b="1" dirty="0">
                <a:latin typeface="Times New Roman" panose="02020603050405020304" charset="0"/>
                <a:ea typeface="黑体" panose="02010609060101010101" pitchFamily="49" charset="-122"/>
                <a:sym typeface="+mn-ea"/>
              </a:rPr>
              <a:t>= +131.5 kJ/mol  </a:t>
            </a:r>
          </a:p>
        </p:txBody>
      </p:sp>
      <p:sp>
        <p:nvSpPr>
          <p:cNvPr id="17414" name="Rectangle 9"/>
          <p:cNvSpPr/>
          <p:nvPr>
            <p:custDataLst>
              <p:tags r:id="rId5"/>
            </p:custDataLst>
          </p:nvPr>
        </p:nvSpPr>
        <p:spPr>
          <a:xfrm>
            <a:off x="207953" y="192405"/>
            <a:ext cx="907097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lvl="0" indent="0" eaLnBrk="1" hangingPunct="1"/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注意：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①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必须带有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或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-  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②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单位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kJ/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mol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必须标出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  </a:t>
            </a:r>
          </a:p>
        </p:txBody>
      </p:sp>
      <p:sp>
        <p:nvSpPr>
          <p:cNvPr id="2" name="Rectangle 5"/>
          <p:cNvSpPr/>
          <p:nvPr>
            <p:custDataLst>
              <p:tags r:id="rId6"/>
            </p:custDataLst>
          </p:nvPr>
        </p:nvSpPr>
        <p:spPr>
          <a:xfrm>
            <a:off x="273505" y="2734420"/>
            <a:ext cx="2999540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lvl="0" indent="0" algn="ctr" eaLnBrk="1" hangingPunct="1"/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charset="0"/>
                <a:ea typeface="黑体" panose="02010609060101010101" pitchFamily="49" charset="-122"/>
              </a:rPr>
              <a:t>Δ</a:t>
            </a:r>
            <a:r>
              <a:rPr lang="en-US" altLang="zh-CN" sz="2800" b="1" i="1" dirty="0">
                <a:solidFill>
                  <a:srgbClr val="0070C0"/>
                </a:solidFill>
                <a:latin typeface="Times New Roman" panose="02020603050405020304" charset="0"/>
                <a:ea typeface="黑体" panose="02010609060101010101" pitchFamily="49" charset="-122"/>
              </a:rPr>
              <a:t>H</a:t>
            </a:r>
            <a:r>
              <a:rPr lang="en-US" altLang="zh-CN" sz="2800" b="1" i="1" baseline="-25000" dirty="0">
                <a:solidFill>
                  <a:srgbClr val="0070C0"/>
                </a:solidFill>
                <a:latin typeface="Times New Roman" panose="02020603050405020304" charset="0"/>
                <a:ea typeface="黑体" panose="02010609060101010101" pitchFamily="49" charset="-122"/>
              </a:rPr>
              <a:t>1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charset="0"/>
                <a:ea typeface="黑体" panose="02010609060101010101" pitchFamily="49" charset="-122"/>
              </a:rPr>
              <a:t>= -92.3kJ/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anose="02020603050405020304" charset="0"/>
                <a:ea typeface="黑体" panose="02010609060101010101" pitchFamily="49" charset="-122"/>
              </a:rPr>
              <a:t>mol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charset="0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3" name="Rectangle 7"/>
          <p:cNvSpPr/>
          <p:nvPr>
            <p:custDataLst>
              <p:tags r:id="rId7"/>
            </p:custDataLst>
          </p:nvPr>
        </p:nvSpPr>
        <p:spPr>
          <a:xfrm>
            <a:off x="270911" y="5442444"/>
            <a:ext cx="3443571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charset="0"/>
                <a:ea typeface="黑体" panose="02010609060101010101" pitchFamily="49" charset="-122"/>
                <a:sym typeface="+mn-ea"/>
              </a:rPr>
              <a:t>Δ</a:t>
            </a:r>
            <a:r>
              <a:rPr lang="zh-CN" altLang="en-US" sz="2800" b="1" i="1" dirty="0">
                <a:solidFill>
                  <a:srgbClr val="0070C0"/>
                </a:solidFill>
                <a:latin typeface="Times New Roman" panose="02020603050405020304" charset="0"/>
                <a:ea typeface="黑体" panose="02010609060101010101" pitchFamily="49" charset="-122"/>
                <a:sym typeface="+mn-ea"/>
              </a:rPr>
              <a:t>H</a:t>
            </a:r>
            <a:r>
              <a:rPr lang="en-US" altLang="zh-CN" sz="2800" b="1" i="1" baseline="-25000" dirty="0">
                <a:solidFill>
                  <a:srgbClr val="0070C0"/>
                </a:solidFill>
                <a:latin typeface="Times New Roman" panose="02020603050405020304" charset="0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charset="0"/>
                <a:ea typeface="黑体" panose="02010609060101010101" pitchFamily="49" charset="-122"/>
                <a:sym typeface="+mn-ea"/>
              </a:rPr>
              <a:t>= +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charset="0"/>
                <a:ea typeface="黑体" panose="02010609060101010101" pitchFamily="49" charset="-122"/>
                <a:sym typeface="+mn-ea"/>
              </a:rPr>
              <a:t>263.0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charset="0"/>
                <a:ea typeface="黑体" panose="02010609060101010101" pitchFamily="49" charset="-122"/>
                <a:sym typeface="+mn-ea"/>
              </a:rPr>
              <a:t> kJ/mol  </a:t>
            </a:r>
          </a:p>
        </p:txBody>
      </p:sp>
      <p:sp>
        <p:nvSpPr>
          <p:cNvPr id="5" name="Rectangle 7"/>
          <p:cNvSpPr/>
          <p:nvPr>
            <p:custDataLst>
              <p:tags r:id="rId8"/>
            </p:custDataLst>
          </p:nvPr>
        </p:nvSpPr>
        <p:spPr>
          <a:xfrm>
            <a:off x="3939606" y="2379839"/>
            <a:ext cx="594169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l"/>
            <a:r>
              <a:rPr lang="zh-CN" altLang="en-US" sz="2800" b="1" dirty="0">
                <a:latin typeface="Times New Roman" panose="02020603050405020304" charset="0"/>
                <a:ea typeface="黑体" panose="02010609060101010101" pitchFamily="49" charset="-122"/>
                <a:sym typeface="+mn-ea"/>
              </a:rPr>
              <a:t>Δ</a:t>
            </a:r>
            <a:r>
              <a:rPr lang="zh-CN" altLang="en-US" sz="2800" b="1" i="1" dirty="0">
                <a:latin typeface="Times New Roman" panose="02020603050405020304" charset="0"/>
                <a:ea typeface="黑体" panose="02010609060101010101" pitchFamily="49" charset="-122"/>
                <a:sym typeface="+mn-ea"/>
              </a:rPr>
              <a:t>H</a:t>
            </a:r>
            <a:r>
              <a:rPr lang="en-US" altLang="zh-CN" sz="2800" b="1" dirty="0">
                <a:latin typeface="Times New Roman" panose="02020603050405020304" charset="0"/>
                <a:ea typeface="黑体" panose="02010609060101010101" pitchFamily="49" charset="-122"/>
                <a:sym typeface="+mn-ea"/>
              </a:rPr>
              <a:t>&lt;0</a:t>
            </a:r>
            <a:r>
              <a:rPr lang="zh-CN" altLang="en-US" sz="2800" b="1" dirty="0">
                <a:latin typeface="Times New Roman" panose="02020603050405020304" charset="0"/>
                <a:ea typeface="黑体" panose="02010609060101010101" pitchFamily="49" charset="-122"/>
                <a:sym typeface="+mn-ea"/>
              </a:rPr>
              <a:t>时， Δ</a:t>
            </a:r>
            <a:r>
              <a:rPr lang="zh-CN" altLang="en-US" sz="2800" b="1" i="1" dirty="0">
                <a:latin typeface="Times New Roman" panose="02020603050405020304" charset="0"/>
                <a:ea typeface="黑体" panose="02010609060101010101" pitchFamily="49" charset="-122"/>
                <a:sym typeface="+mn-ea"/>
              </a:rPr>
              <a:t>H</a:t>
            </a:r>
            <a:r>
              <a:rPr lang="zh-CN" altLang="en-US" sz="2800" b="1" dirty="0">
                <a:latin typeface="Times New Roman" panose="02020603050405020304" charset="0"/>
                <a:ea typeface="黑体" panose="02010609060101010101" pitchFamily="49" charset="-122"/>
                <a:sym typeface="+mn-ea"/>
              </a:rPr>
              <a:t>越小，放出热量越多。</a:t>
            </a:r>
          </a:p>
        </p:txBody>
      </p:sp>
      <p:sp>
        <p:nvSpPr>
          <p:cNvPr id="6" name="Rectangle 7"/>
          <p:cNvSpPr/>
          <p:nvPr>
            <p:custDataLst>
              <p:tags r:id="rId9"/>
            </p:custDataLst>
          </p:nvPr>
        </p:nvSpPr>
        <p:spPr>
          <a:xfrm>
            <a:off x="3939606" y="5062714"/>
            <a:ext cx="592201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l"/>
            <a:r>
              <a:rPr lang="zh-CN" altLang="en-US" sz="2800" b="1" dirty="0">
                <a:latin typeface="Times New Roman" panose="02020603050405020304" charset="0"/>
                <a:ea typeface="黑体" panose="02010609060101010101" pitchFamily="49" charset="-122"/>
                <a:sym typeface="+mn-ea"/>
              </a:rPr>
              <a:t>Δ</a:t>
            </a:r>
            <a:r>
              <a:rPr lang="zh-CN" altLang="en-US" sz="2800" b="1" i="1" dirty="0">
                <a:latin typeface="Times New Roman" panose="02020603050405020304" charset="0"/>
                <a:ea typeface="黑体" panose="02010609060101010101" pitchFamily="49" charset="-122"/>
                <a:sym typeface="+mn-ea"/>
              </a:rPr>
              <a:t>H</a:t>
            </a:r>
            <a:r>
              <a:rPr lang="en-US" altLang="zh-CN" sz="2800" b="1" dirty="0">
                <a:latin typeface="Times New Roman" panose="02020603050405020304" charset="0"/>
                <a:ea typeface="黑体" panose="02010609060101010101" pitchFamily="49" charset="-122"/>
                <a:sym typeface="+mn-ea"/>
              </a:rPr>
              <a:t>&gt;0</a:t>
            </a:r>
            <a:r>
              <a:rPr lang="zh-CN" altLang="en-US" sz="2800" b="1" dirty="0">
                <a:latin typeface="Times New Roman" panose="02020603050405020304" charset="0"/>
                <a:ea typeface="黑体" panose="02010609060101010101" pitchFamily="49" charset="-122"/>
                <a:sym typeface="+mn-ea"/>
              </a:rPr>
              <a:t>时， Δ</a:t>
            </a:r>
            <a:r>
              <a:rPr lang="zh-CN" altLang="en-US" sz="2800" b="1" i="1" dirty="0">
                <a:latin typeface="Times New Roman" panose="02020603050405020304" charset="0"/>
                <a:ea typeface="黑体" panose="02010609060101010101" pitchFamily="49" charset="-122"/>
                <a:sym typeface="+mn-ea"/>
              </a:rPr>
              <a:t>H</a:t>
            </a:r>
            <a:r>
              <a:rPr lang="zh-CN" altLang="en-US" sz="2800" b="1" dirty="0">
                <a:latin typeface="Times New Roman" panose="02020603050405020304" charset="0"/>
                <a:ea typeface="黑体" panose="02010609060101010101" pitchFamily="49" charset="-122"/>
                <a:sym typeface="+mn-ea"/>
              </a:rPr>
              <a:t>越大，吸收热量越多。</a:t>
            </a:r>
          </a:p>
        </p:txBody>
      </p:sp>
    </p:spTree>
    <p:extLst>
      <p:ext uri="{BB962C8B-B14F-4D97-AF65-F5344CB8AC3E}">
        <p14:creationId xmlns:p14="http://schemas.microsoft.com/office/powerpoint/2010/main" val="3580682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  <p:cond evt="onBegin" delay="0">
                          <p:tn val="43"/>
                        </p:cond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8435"/>
          <p:cNvSpPr/>
          <p:nvPr>
            <p:custDataLst>
              <p:tags r:id="rId1"/>
            </p:custDataLst>
          </p:nvPr>
        </p:nvSpPr>
        <p:spPr>
          <a:xfrm>
            <a:off x="1083310" y="4028440"/>
            <a:ext cx="33166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放热反应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Δ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&lt;0</a:t>
            </a: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4807585" y="274320"/>
            <a:ext cx="5872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反应物与生成物总能量变化（宏观）</a:t>
            </a:r>
          </a:p>
        </p:txBody>
      </p:sp>
      <p:grpSp>
        <p:nvGrpSpPr>
          <p:cNvPr id="24" name="组合 23"/>
          <p:cNvGrpSpPr/>
          <p:nvPr>
            <p:custDataLst>
              <p:tags r:id="rId3"/>
            </p:custDataLst>
          </p:nvPr>
        </p:nvGrpSpPr>
        <p:grpSpPr>
          <a:xfrm>
            <a:off x="237975" y="1019175"/>
            <a:ext cx="5656746" cy="3047243"/>
            <a:chOff x="11" y="2084"/>
            <a:chExt cx="10833" cy="5859"/>
          </a:xfrm>
        </p:grpSpPr>
        <p:cxnSp>
          <p:nvCxnSpPr>
            <p:cNvPr id="5" name="直接箭头连接符 4"/>
            <p:cNvCxnSpPr/>
            <p:nvPr>
              <p:custDataLst>
                <p:tags r:id="rId19"/>
              </p:custDataLst>
            </p:nvPr>
          </p:nvCxnSpPr>
          <p:spPr>
            <a:xfrm flipH="1" flipV="1">
              <a:off x="1828" y="2205"/>
              <a:ext cx="1" cy="53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>
              <p:custDataLst>
                <p:tags r:id="rId20"/>
              </p:custDataLst>
            </p:nvPr>
          </p:nvSpPr>
          <p:spPr>
            <a:xfrm>
              <a:off x="11" y="2084"/>
              <a:ext cx="1588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焓</a:t>
              </a:r>
              <a:r>
                <a:rPr lang="en-US" altLang="zh-CN" sz="2400" dirty="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(</a:t>
              </a:r>
              <a:r>
                <a:rPr lang="en-US" altLang="zh-CN" sz="2400" b="1" i="1" dirty="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H</a:t>
              </a:r>
              <a:r>
                <a:rPr lang="en-US" altLang="zh-CN" sz="2400" dirty="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)</a:t>
              </a:r>
            </a:p>
          </p:txBody>
        </p:sp>
        <p:cxnSp>
          <p:nvCxnSpPr>
            <p:cNvPr id="7" name="直接连接符 6"/>
            <p:cNvCxnSpPr/>
            <p:nvPr>
              <p:custDataLst>
                <p:tags r:id="rId21"/>
              </p:custDataLst>
            </p:nvPr>
          </p:nvCxnSpPr>
          <p:spPr>
            <a:xfrm flipV="1">
              <a:off x="2250" y="3407"/>
              <a:ext cx="1545" cy="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22"/>
              </p:custDataLst>
            </p:nvPr>
          </p:nvCxnSpPr>
          <p:spPr>
            <a:xfrm flipV="1">
              <a:off x="5710" y="7048"/>
              <a:ext cx="1545" cy="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23"/>
              </p:custDataLst>
            </p:nvPr>
          </p:nvSpPr>
          <p:spPr>
            <a:xfrm>
              <a:off x="2038" y="2585"/>
              <a:ext cx="2278" cy="88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dirty="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  <a:sym typeface="+mn-ea"/>
                </a:rPr>
                <a:t>反应物</a:t>
              </a:r>
            </a:p>
          </p:txBody>
        </p:sp>
        <p:sp>
          <p:nvSpPr>
            <p:cNvPr id="12" name="文本框 11"/>
            <p:cNvSpPr txBox="1"/>
            <p:nvPr>
              <p:custDataLst>
                <p:tags r:id="rId24"/>
              </p:custDataLst>
            </p:nvPr>
          </p:nvSpPr>
          <p:spPr>
            <a:xfrm>
              <a:off x="5513" y="6265"/>
              <a:ext cx="2278" cy="88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dirty="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  <a:sym typeface="+mn-ea"/>
                </a:rPr>
                <a:t>生成物</a:t>
              </a:r>
            </a:p>
          </p:txBody>
        </p:sp>
        <p:cxnSp>
          <p:nvCxnSpPr>
            <p:cNvPr id="16" name="直接箭头连接符 15"/>
            <p:cNvCxnSpPr/>
            <p:nvPr>
              <p:custDataLst>
                <p:tags r:id="rId25"/>
              </p:custDataLst>
            </p:nvPr>
          </p:nvCxnSpPr>
          <p:spPr>
            <a:xfrm flipV="1">
              <a:off x="1836" y="7506"/>
              <a:ext cx="5938" cy="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任意多边形 20"/>
            <p:cNvSpPr/>
            <p:nvPr>
              <p:custDataLst>
                <p:tags r:id="rId26"/>
              </p:custDataLst>
            </p:nvPr>
          </p:nvSpPr>
          <p:spPr>
            <a:xfrm>
              <a:off x="3772" y="3412"/>
              <a:ext cx="1939" cy="3643"/>
            </a:xfrm>
            <a:custGeom>
              <a:avLst/>
              <a:gdLst>
                <a:gd name="connsiteX0" fmla="*/ 0 w 1939"/>
                <a:gd name="connsiteY0" fmla="*/ 0 h 3643"/>
                <a:gd name="connsiteX1" fmla="*/ 808 w 1939"/>
                <a:gd name="connsiteY1" fmla="*/ 725 h 3643"/>
                <a:gd name="connsiteX2" fmla="*/ 1169 w 1939"/>
                <a:gd name="connsiteY2" fmla="*/ 2940 h 3643"/>
                <a:gd name="connsiteX3" fmla="*/ 1939 w 1939"/>
                <a:gd name="connsiteY3" fmla="*/ 3642 h 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9" h="3643">
                  <a:moveTo>
                    <a:pt x="0" y="0"/>
                  </a:moveTo>
                  <a:cubicBezTo>
                    <a:pt x="120" y="0"/>
                    <a:pt x="526" y="75"/>
                    <a:pt x="808" y="725"/>
                  </a:cubicBezTo>
                  <a:cubicBezTo>
                    <a:pt x="1091" y="1375"/>
                    <a:pt x="880" y="2264"/>
                    <a:pt x="1169" y="2940"/>
                  </a:cubicBezTo>
                  <a:cubicBezTo>
                    <a:pt x="1457" y="3616"/>
                    <a:pt x="1849" y="3653"/>
                    <a:pt x="1939" y="364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黑体" panose="02010609060101010101" pitchFamily="49" charset="-122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27"/>
              </p:custDataLst>
            </p:nvPr>
          </p:nvSpPr>
          <p:spPr>
            <a:xfrm>
              <a:off x="7780" y="7058"/>
              <a:ext cx="3064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dirty="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反应进程</a:t>
              </a:r>
            </a:p>
          </p:txBody>
        </p:sp>
      </p:grpSp>
      <p:grpSp>
        <p:nvGrpSpPr>
          <p:cNvPr id="40" name="组合 39"/>
          <p:cNvGrpSpPr/>
          <p:nvPr>
            <p:custDataLst>
              <p:tags r:id="rId4"/>
            </p:custDataLst>
          </p:nvPr>
        </p:nvGrpSpPr>
        <p:grpSpPr>
          <a:xfrm>
            <a:off x="6297899" y="951641"/>
            <a:ext cx="5451919" cy="3121799"/>
            <a:chOff x="9772" y="1596"/>
            <a:chExt cx="10393" cy="5973"/>
          </a:xfrm>
        </p:grpSpPr>
        <p:cxnSp>
          <p:nvCxnSpPr>
            <p:cNvPr id="29" name="直接箭头连接符 28"/>
            <p:cNvCxnSpPr/>
            <p:nvPr>
              <p:custDataLst>
                <p:tags r:id="rId9"/>
              </p:custDataLst>
            </p:nvPr>
          </p:nvCxnSpPr>
          <p:spPr>
            <a:xfrm flipH="1" flipV="1">
              <a:off x="11562" y="1844"/>
              <a:ext cx="16" cy="52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>
              <p:custDataLst>
                <p:tags r:id="rId10"/>
              </p:custDataLst>
            </p:nvPr>
          </p:nvSpPr>
          <p:spPr>
            <a:xfrm>
              <a:off x="9772" y="1596"/>
              <a:ext cx="1588" cy="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焓</a:t>
              </a:r>
              <a:r>
                <a:rPr lang="en-US" altLang="zh-CN" sz="2400" dirty="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(</a:t>
              </a:r>
              <a:r>
                <a:rPr lang="en-US" altLang="zh-CN" sz="2400" b="1" i="1" dirty="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H</a:t>
              </a:r>
              <a:r>
                <a:rPr lang="en-US" altLang="zh-CN" sz="2400" dirty="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)</a:t>
              </a:r>
            </a:p>
          </p:txBody>
        </p:sp>
        <p:cxnSp>
          <p:nvCxnSpPr>
            <p:cNvPr id="35" name="直接箭头连接符 34"/>
            <p:cNvCxnSpPr/>
            <p:nvPr>
              <p:custDataLst>
                <p:tags r:id="rId11"/>
              </p:custDataLst>
            </p:nvPr>
          </p:nvCxnSpPr>
          <p:spPr>
            <a:xfrm flipV="1">
              <a:off x="11571" y="7128"/>
              <a:ext cx="5938" cy="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组合 38"/>
            <p:cNvGrpSpPr/>
            <p:nvPr>
              <p:custDataLst>
                <p:tags r:id="rId12"/>
              </p:custDataLst>
            </p:nvPr>
          </p:nvGrpSpPr>
          <p:grpSpPr>
            <a:xfrm flipH="1">
              <a:off x="11774" y="2225"/>
              <a:ext cx="5737" cy="4492"/>
              <a:chOff x="11479" y="2450"/>
              <a:chExt cx="5737" cy="4492"/>
            </a:xfrm>
          </p:grpSpPr>
          <p:cxnSp>
            <p:nvCxnSpPr>
              <p:cNvPr id="31" name="直接连接符 30"/>
              <p:cNvCxnSpPr/>
              <p:nvPr>
                <p:custDataLst>
                  <p:tags r:id="rId14"/>
                </p:custDataLst>
              </p:nvPr>
            </p:nvCxnSpPr>
            <p:spPr>
              <a:xfrm flipV="1">
                <a:off x="11985" y="3272"/>
                <a:ext cx="1545" cy="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>
                <p:custDataLst>
                  <p:tags r:id="rId15"/>
                </p:custDataLst>
              </p:nvPr>
            </p:nvCxnSpPr>
            <p:spPr>
              <a:xfrm flipV="1">
                <a:off x="15445" y="6913"/>
                <a:ext cx="1545" cy="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文本框 3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1479" y="2450"/>
                <a:ext cx="2264" cy="88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400" dirty="0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  <a:sym typeface="+mn-ea"/>
                  </a:rPr>
                  <a:t>生成物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4886" y="6059"/>
                <a:ext cx="2330" cy="88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400" dirty="0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  <a:sym typeface="+mn-ea"/>
                  </a:rPr>
                  <a:t>反应物</a:t>
                </a:r>
              </a:p>
            </p:txBody>
          </p:sp>
          <p:sp>
            <p:nvSpPr>
              <p:cNvPr id="36" name="任意多边形 35"/>
              <p:cNvSpPr/>
              <p:nvPr>
                <p:custDataLst>
                  <p:tags r:id="rId18"/>
                </p:custDataLst>
              </p:nvPr>
            </p:nvSpPr>
            <p:spPr>
              <a:xfrm>
                <a:off x="13507" y="3277"/>
                <a:ext cx="1939" cy="3643"/>
              </a:xfrm>
              <a:custGeom>
                <a:avLst/>
                <a:gdLst>
                  <a:gd name="connsiteX0" fmla="*/ 0 w 1939"/>
                  <a:gd name="connsiteY0" fmla="*/ 0 h 3643"/>
                  <a:gd name="connsiteX1" fmla="*/ 808 w 1939"/>
                  <a:gd name="connsiteY1" fmla="*/ 725 h 3643"/>
                  <a:gd name="connsiteX2" fmla="*/ 1169 w 1939"/>
                  <a:gd name="connsiteY2" fmla="*/ 2940 h 3643"/>
                  <a:gd name="connsiteX3" fmla="*/ 1939 w 1939"/>
                  <a:gd name="connsiteY3" fmla="*/ 3642 h 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9" h="3643">
                    <a:moveTo>
                      <a:pt x="0" y="0"/>
                    </a:moveTo>
                    <a:cubicBezTo>
                      <a:pt x="120" y="0"/>
                      <a:pt x="526" y="75"/>
                      <a:pt x="808" y="725"/>
                    </a:cubicBezTo>
                    <a:cubicBezTo>
                      <a:pt x="1091" y="1375"/>
                      <a:pt x="880" y="2264"/>
                      <a:pt x="1169" y="2940"/>
                    </a:cubicBezTo>
                    <a:cubicBezTo>
                      <a:pt x="1457" y="3616"/>
                      <a:pt x="1849" y="3653"/>
                      <a:pt x="1939" y="364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37" name="文本框 36"/>
            <p:cNvSpPr txBox="1"/>
            <p:nvPr>
              <p:custDataLst>
                <p:tags r:id="rId13"/>
              </p:custDataLst>
            </p:nvPr>
          </p:nvSpPr>
          <p:spPr>
            <a:xfrm>
              <a:off x="17358" y="6688"/>
              <a:ext cx="2807" cy="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dirty="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</a:rPr>
                <a:t>反应进程</a:t>
              </a:r>
            </a:p>
          </p:txBody>
        </p:sp>
      </p:grpSp>
      <p:sp>
        <p:nvSpPr>
          <p:cNvPr id="42" name="文本框 41"/>
          <p:cNvSpPr txBox="1"/>
          <p:nvPr>
            <p:custDataLst>
              <p:tags r:id="rId5"/>
            </p:custDataLst>
          </p:nvPr>
        </p:nvSpPr>
        <p:spPr>
          <a:xfrm>
            <a:off x="2202180" y="4842510"/>
            <a:ext cx="7976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Δ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宋体" panose="02010600030101010101" pitchFamily="2" charset="-122"/>
              </a:rPr>
              <a:t>＝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生成物总能量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(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H</a:t>
            </a:r>
            <a:r>
              <a:rPr lang="zh-CN" altLang="en-US" sz="2800" b="1" baseline="-250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生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)</a:t>
            </a:r>
            <a:r>
              <a:rPr lang="zh-CN" altLang="en-US" sz="2800" b="1" baseline="-250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-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反应物总能量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(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H</a:t>
            </a:r>
            <a:r>
              <a:rPr lang="zh-CN" altLang="en-US" sz="2800" b="1" baseline="-250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)</a:t>
            </a: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7348220" y="4019550"/>
            <a:ext cx="2965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吸热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反应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：</a:t>
            </a:r>
            <a:r>
              <a:rPr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Δ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&gt;0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239395" y="5971540"/>
            <a:ext cx="119526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✮</a:t>
            </a:r>
            <a:r>
              <a:rPr lang="en-US" sz="3200" b="1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化学反应中能量变化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由</a:t>
            </a:r>
            <a:r>
              <a:rPr lang="en-US" sz="32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反应物和生成物的总能量不同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决定</a:t>
            </a:r>
            <a:r>
              <a:rPr 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。</a:t>
            </a:r>
            <a:endParaRPr lang="en-US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238125" y="198120"/>
            <a:ext cx="450405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五、反应热的实质</a:t>
            </a:r>
          </a:p>
        </p:txBody>
      </p:sp>
    </p:spTree>
    <p:extLst>
      <p:ext uri="{BB962C8B-B14F-4D97-AF65-F5344CB8AC3E}">
        <p14:creationId xmlns:p14="http://schemas.microsoft.com/office/powerpoint/2010/main" val="278145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4" grpId="0"/>
      <p:bldP spid="42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253365" y="229870"/>
            <a:ext cx="450405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五、反应热的实质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4939030" y="281305"/>
            <a:ext cx="4450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化学键的键能变化（微观）</a:t>
            </a:r>
            <a:endParaRPr lang="zh-CN" altLang="en-US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96875" y="1069975"/>
            <a:ext cx="1013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化学</a:t>
            </a: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反应的实质：旧键的断裂（吸热），新键的形成（放热）。</a:t>
            </a:r>
          </a:p>
        </p:txBody>
      </p:sp>
      <p:grpSp>
        <p:nvGrpSpPr>
          <p:cNvPr id="46" name="组合 45"/>
          <p:cNvGrpSpPr/>
          <p:nvPr>
            <p:custDataLst>
              <p:tags r:id="rId4"/>
            </p:custDataLst>
          </p:nvPr>
        </p:nvGrpSpPr>
        <p:grpSpPr>
          <a:xfrm>
            <a:off x="6116955" y="2229485"/>
            <a:ext cx="5986145" cy="3561715"/>
            <a:chOff x="495" y="1454"/>
            <a:chExt cx="9427" cy="5609"/>
          </a:xfrm>
        </p:grpSpPr>
        <p:grpSp>
          <p:nvGrpSpPr>
            <p:cNvPr id="2" name="组合 1"/>
            <p:cNvGrpSpPr/>
            <p:nvPr>
              <p:custDataLst>
                <p:tags r:id="rId28"/>
              </p:custDataLst>
            </p:nvPr>
          </p:nvGrpSpPr>
          <p:grpSpPr>
            <a:xfrm>
              <a:off x="495" y="1454"/>
              <a:ext cx="9427" cy="5609"/>
              <a:chOff x="495" y="584"/>
              <a:chExt cx="9427" cy="5609"/>
            </a:xfrm>
          </p:grpSpPr>
          <p:grpSp>
            <p:nvGrpSpPr>
              <p:cNvPr id="3" name="组合 2"/>
              <p:cNvGrpSpPr/>
              <p:nvPr>
                <p:custDataLst>
                  <p:tags r:id="rId41"/>
                </p:custDataLst>
              </p:nvPr>
            </p:nvGrpSpPr>
            <p:grpSpPr>
              <a:xfrm>
                <a:off x="1317" y="584"/>
                <a:ext cx="6244" cy="5238"/>
                <a:chOff x="703" y="435"/>
                <a:chExt cx="6620" cy="5816"/>
              </a:xfrm>
            </p:grpSpPr>
            <p:cxnSp>
              <p:nvCxnSpPr>
                <p:cNvPr id="10" name="直接箭头连接符 9"/>
                <p:cNvCxnSpPr/>
                <p:nvPr>
                  <p:custDataLst>
                    <p:tags r:id="rId44"/>
                  </p:custDataLst>
                </p:nvPr>
              </p:nvCxnSpPr>
              <p:spPr>
                <a:xfrm flipV="1">
                  <a:off x="721" y="6239"/>
                  <a:ext cx="6602" cy="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箭头连接符 10"/>
                <p:cNvCxnSpPr/>
                <p:nvPr>
                  <p:custDataLst>
                    <p:tags r:id="rId45"/>
                  </p:custDataLst>
                </p:nvPr>
              </p:nvCxnSpPr>
              <p:spPr>
                <a:xfrm flipH="1" flipV="1">
                  <a:off x="703" y="435"/>
                  <a:ext cx="11" cy="581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文本框 11"/>
              <p:cNvSpPr txBox="1"/>
              <p:nvPr>
                <p:custDataLst>
                  <p:tags r:id="rId42"/>
                </p:custDataLst>
              </p:nvPr>
            </p:nvSpPr>
            <p:spPr>
              <a:xfrm>
                <a:off x="495" y="705"/>
                <a:ext cx="646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能量</a:t>
                </a:r>
              </a:p>
            </p:txBody>
          </p:sp>
          <p:sp>
            <p:nvSpPr>
              <p:cNvPr id="23" name="文本框 22"/>
              <p:cNvSpPr txBox="1"/>
              <p:nvPr>
                <p:custDataLst>
                  <p:tags r:id="rId43"/>
                </p:custDataLst>
              </p:nvPr>
            </p:nvSpPr>
            <p:spPr>
              <a:xfrm>
                <a:off x="7702" y="5468"/>
                <a:ext cx="2220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sz="2400" dirty="0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</a:rPr>
                  <a:t>反应进程</a:t>
                </a:r>
              </a:p>
            </p:txBody>
          </p:sp>
        </p:grpSp>
        <p:cxnSp>
          <p:nvCxnSpPr>
            <p:cNvPr id="13" name="直接连接符 12"/>
            <p:cNvCxnSpPr/>
            <p:nvPr>
              <p:custDataLst>
                <p:tags r:id="rId29"/>
              </p:custDataLst>
            </p:nvPr>
          </p:nvCxnSpPr>
          <p:spPr>
            <a:xfrm>
              <a:off x="1603" y="5760"/>
              <a:ext cx="1200" cy="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30"/>
              </p:custDataLst>
            </p:nvPr>
          </p:nvCxnSpPr>
          <p:spPr>
            <a:xfrm>
              <a:off x="4913" y="4347"/>
              <a:ext cx="1200" cy="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任意多边形 16"/>
            <p:cNvSpPr/>
            <p:nvPr>
              <p:custDataLst>
                <p:tags r:id="rId31"/>
              </p:custDataLst>
            </p:nvPr>
          </p:nvSpPr>
          <p:spPr>
            <a:xfrm>
              <a:off x="2790" y="2469"/>
              <a:ext cx="2130" cy="3287"/>
            </a:xfrm>
            <a:custGeom>
              <a:avLst/>
              <a:gdLst>
                <a:gd name="connsiteX0" fmla="*/ 0 w 2130"/>
                <a:gd name="connsiteY0" fmla="*/ 3287 h 3286"/>
                <a:gd name="connsiteX1" fmla="*/ 989 w 2130"/>
                <a:gd name="connsiteY1" fmla="*/ 21 h 3286"/>
                <a:gd name="connsiteX2" fmla="*/ 2130 w 2130"/>
                <a:gd name="connsiteY2" fmla="*/ 1885 h 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0" h="3286">
                  <a:moveTo>
                    <a:pt x="0" y="3287"/>
                  </a:moveTo>
                  <a:cubicBezTo>
                    <a:pt x="150" y="2759"/>
                    <a:pt x="634" y="255"/>
                    <a:pt x="989" y="21"/>
                  </a:cubicBezTo>
                  <a:cubicBezTo>
                    <a:pt x="1344" y="-213"/>
                    <a:pt x="1925" y="1591"/>
                    <a:pt x="2130" y="188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黑体" panose="02010609060101010101" pitchFamily="49" charset="-122"/>
              </a:endParaRPr>
            </a:p>
          </p:txBody>
        </p:sp>
        <p:cxnSp>
          <p:nvCxnSpPr>
            <p:cNvPr id="15" name="直接连接符 14"/>
            <p:cNvCxnSpPr/>
            <p:nvPr>
              <p:custDataLst>
                <p:tags r:id="rId32"/>
              </p:custDataLst>
            </p:nvPr>
          </p:nvCxnSpPr>
          <p:spPr>
            <a:xfrm>
              <a:off x="1608" y="2448"/>
              <a:ext cx="4534" cy="2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>
              <p:custDataLst>
                <p:tags r:id="rId33"/>
              </p:custDataLst>
            </p:nvPr>
          </p:nvSpPr>
          <p:spPr>
            <a:xfrm>
              <a:off x="1403" y="5914"/>
              <a:ext cx="1873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dirty="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  <a:sym typeface="+mn-ea"/>
                </a:rPr>
                <a:t>反应物</a:t>
              </a:r>
            </a:p>
          </p:txBody>
        </p:sp>
        <p:sp>
          <p:nvSpPr>
            <p:cNvPr id="32" name="文本框 31"/>
            <p:cNvSpPr txBox="1"/>
            <p:nvPr>
              <p:custDataLst>
                <p:tags r:id="rId34"/>
              </p:custDataLst>
            </p:nvPr>
          </p:nvSpPr>
          <p:spPr>
            <a:xfrm>
              <a:off x="4603" y="4511"/>
              <a:ext cx="1873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dirty="0">
                  <a:latin typeface="Times New Roman" panose="02020603050405020304" charset="0"/>
                  <a:ea typeface="黑体" panose="02010609060101010101" pitchFamily="49" charset="-122"/>
                  <a:cs typeface="Times New Roman" panose="02020603050405020304" charset="0"/>
                  <a:sym typeface="+mn-ea"/>
                </a:rPr>
                <a:t>生成物</a:t>
              </a:r>
            </a:p>
          </p:txBody>
        </p:sp>
        <p:grpSp>
          <p:nvGrpSpPr>
            <p:cNvPr id="16" name="组合 15"/>
            <p:cNvGrpSpPr/>
            <p:nvPr>
              <p:custDataLst>
                <p:tags r:id="rId35"/>
              </p:custDataLst>
            </p:nvPr>
          </p:nvGrpSpPr>
          <p:grpSpPr>
            <a:xfrm>
              <a:off x="1493" y="2495"/>
              <a:ext cx="1013" cy="3230"/>
              <a:chOff x="1493" y="1475"/>
              <a:chExt cx="1013" cy="3230"/>
            </a:xfrm>
          </p:grpSpPr>
          <p:cxnSp>
            <p:nvCxnSpPr>
              <p:cNvPr id="18" name="直接箭头连接符 17"/>
              <p:cNvCxnSpPr/>
              <p:nvPr>
                <p:custDataLst>
                  <p:tags r:id="rId39"/>
                </p:custDataLst>
              </p:nvPr>
            </p:nvCxnSpPr>
            <p:spPr>
              <a:xfrm flipV="1">
                <a:off x="1961" y="1475"/>
                <a:ext cx="8" cy="323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文本框 18"/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1493" y="2702"/>
                <a:ext cx="1013" cy="824"/>
              </a:xfrm>
              <a:prstGeom prst="rect">
                <a:avLst/>
              </a:prstGeom>
              <a:solidFill>
                <a:srgbClr val="E7E6E6"/>
              </a:solidFill>
            </p:spPr>
            <p:txBody>
              <a:bodyPr wrap="none" rtlCol="0" anchor="t">
                <a:spAutoFit/>
              </a:bodyPr>
              <a:lstStyle/>
              <a:p>
                <a:r>
                  <a:rPr kumimoji="1" lang="en-US" altLang="zh-CN" sz="2800" i="1" dirty="0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  <a:sym typeface="+mn-ea"/>
                  </a:rPr>
                  <a:t>E</a:t>
                </a:r>
                <a:r>
                  <a:rPr kumimoji="1" lang="zh-CN" altLang="en-US" sz="2800" baseline="-25000" dirty="0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  <a:sym typeface="+mn-ea"/>
                  </a:rPr>
                  <a:t>吸</a:t>
                </a:r>
              </a:p>
            </p:txBody>
          </p:sp>
        </p:grpSp>
        <p:grpSp>
          <p:nvGrpSpPr>
            <p:cNvPr id="20" name="组合 19"/>
            <p:cNvGrpSpPr/>
            <p:nvPr>
              <p:custDataLst>
                <p:tags r:id="rId36"/>
              </p:custDataLst>
            </p:nvPr>
          </p:nvGrpSpPr>
          <p:grpSpPr>
            <a:xfrm>
              <a:off x="4796" y="2488"/>
              <a:ext cx="994" cy="1821"/>
              <a:chOff x="4796" y="1468"/>
              <a:chExt cx="994" cy="1821"/>
            </a:xfrm>
          </p:grpSpPr>
          <p:cxnSp>
            <p:nvCxnSpPr>
              <p:cNvPr id="21" name="直接箭头连接符 20"/>
              <p:cNvCxnSpPr/>
              <p:nvPr>
                <p:custDataLst>
                  <p:tags r:id="rId37"/>
                </p:custDataLst>
              </p:nvPr>
            </p:nvCxnSpPr>
            <p:spPr>
              <a:xfrm flipV="1">
                <a:off x="5340" y="1468"/>
                <a:ext cx="4" cy="18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文本框 21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4796" y="1967"/>
                <a:ext cx="994" cy="1276"/>
              </a:xfrm>
              <a:prstGeom prst="rect">
                <a:avLst/>
              </a:prstGeom>
              <a:solidFill>
                <a:srgbClr val="E7E6E6"/>
              </a:solidFill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kumimoji="1" lang="en-US" altLang="zh-CN" sz="2800" i="1" dirty="0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  <a:sym typeface="+mn-ea"/>
                  </a:rPr>
                  <a:t>E</a:t>
                </a:r>
                <a:r>
                  <a:rPr kumimoji="1" lang="zh-CN" altLang="en-US" sz="2800" baseline="-25000" dirty="0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  <a:sym typeface="+mn-ea"/>
                  </a:rPr>
                  <a:t>放</a:t>
                </a:r>
              </a:p>
            </p:txBody>
          </p:sp>
        </p:grpSp>
      </p:grpSp>
      <p:grpSp>
        <p:nvGrpSpPr>
          <p:cNvPr id="47" name="组合 46"/>
          <p:cNvGrpSpPr/>
          <p:nvPr>
            <p:custDataLst>
              <p:tags r:id="rId5"/>
            </p:custDataLst>
          </p:nvPr>
        </p:nvGrpSpPr>
        <p:grpSpPr>
          <a:xfrm>
            <a:off x="291465" y="2279271"/>
            <a:ext cx="5880100" cy="3503674"/>
            <a:chOff x="10389" y="1549"/>
            <a:chExt cx="9260" cy="5518"/>
          </a:xfrm>
        </p:grpSpPr>
        <p:cxnSp>
          <p:nvCxnSpPr>
            <p:cNvPr id="37" name="直接连接符 36"/>
            <p:cNvCxnSpPr/>
            <p:nvPr>
              <p:custDataLst>
                <p:tags r:id="rId8"/>
              </p:custDataLst>
            </p:nvPr>
          </p:nvCxnSpPr>
          <p:spPr>
            <a:xfrm>
              <a:off x="11451" y="2672"/>
              <a:ext cx="4534" cy="2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组合 35"/>
            <p:cNvGrpSpPr/>
            <p:nvPr>
              <p:custDataLst>
                <p:tags r:id="rId9"/>
              </p:custDataLst>
            </p:nvPr>
          </p:nvGrpSpPr>
          <p:grpSpPr>
            <a:xfrm>
              <a:off x="10389" y="1549"/>
              <a:ext cx="9260" cy="5518"/>
              <a:chOff x="9423" y="453"/>
              <a:chExt cx="9260" cy="5518"/>
            </a:xfrm>
          </p:grpSpPr>
          <p:grpSp>
            <p:nvGrpSpPr>
              <p:cNvPr id="24" name="组合 23"/>
              <p:cNvGrpSpPr/>
              <p:nvPr>
                <p:custDataLst>
                  <p:tags r:id="rId16"/>
                </p:custDataLst>
              </p:nvPr>
            </p:nvGrpSpPr>
            <p:grpSpPr>
              <a:xfrm>
                <a:off x="9423" y="453"/>
                <a:ext cx="9260" cy="5518"/>
                <a:chOff x="495" y="589"/>
                <a:chExt cx="9260" cy="5518"/>
              </a:xfrm>
            </p:grpSpPr>
            <p:grpSp>
              <p:nvGrpSpPr>
                <p:cNvPr id="25" name="组合 24"/>
                <p:cNvGrpSpPr/>
                <p:nvPr>
                  <p:custDataLst>
                    <p:tags r:id="rId23"/>
                  </p:custDataLst>
                </p:nvPr>
              </p:nvGrpSpPr>
              <p:grpSpPr>
                <a:xfrm>
                  <a:off x="1303" y="589"/>
                  <a:ext cx="6225" cy="5163"/>
                  <a:chOff x="688" y="441"/>
                  <a:chExt cx="6600" cy="5732"/>
                </a:xfrm>
              </p:grpSpPr>
              <p:cxnSp>
                <p:nvCxnSpPr>
                  <p:cNvPr id="26" name="直接箭头连接符 25"/>
                  <p:cNvCxnSpPr/>
                  <p:nvPr>
                    <p:custDataLst>
                      <p:tags r:id="rId26"/>
                    </p:custDataLst>
                  </p:nvPr>
                </p:nvCxnSpPr>
                <p:spPr>
                  <a:xfrm flipV="1">
                    <a:off x="688" y="6158"/>
                    <a:ext cx="6600" cy="15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接箭头连接符 26"/>
                  <p:cNvCxnSpPr/>
                  <p:nvPr>
                    <p:custDataLst>
                      <p:tags r:id="rId27"/>
                    </p:custDataLst>
                  </p:nvPr>
                </p:nvCxnSpPr>
                <p:spPr>
                  <a:xfrm flipH="1" flipV="1">
                    <a:off x="698" y="441"/>
                    <a:ext cx="3" cy="5716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" name="文本框 27"/>
                <p:cNvSpPr txBox="1"/>
                <p:nvPr>
                  <p:custDataLst>
                    <p:tags r:id="rId24"/>
                  </p:custDataLst>
                </p:nvPr>
              </p:nvSpPr>
              <p:spPr>
                <a:xfrm>
                  <a:off x="495" y="705"/>
                  <a:ext cx="646" cy="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dirty="0">
                      <a:latin typeface="Times New Roman" panose="02020603050405020304" charset="0"/>
                      <a:ea typeface="黑体" panose="02010609060101010101" pitchFamily="49" charset="-122"/>
                      <a:cs typeface="Times New Roman" panose="02020603050405020304" charset="0"/>
                    </a:rPr>
                    <a:t>能量</a:t>
                  </a:r>
                </a:p>
              </p:txBody>
            </p:sp>
            <p:sp>
              <p:nvSpPr>
                <p:cNvPr id="29" name="文本框 28"/>
                <p:cNvSpPr txBox="1"/>
                <p:nvPr>
                  <p:custDataLst>
                    <p:tags r:id="rId25"/>
                  </p:custDataLst>
                </p:nvPr>
              </p:nvSpPr>
              <p:spPr>
                <a:xfrm>
                  <a:off x="7535" y="5382"/>
                  <a:ext cx="2220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sz="2400" dirty="0">
                      <a:latin typeface="Times New Roman" panose="02020603050405020304" charset="0"/>
                      <a:ea typeface="黑体" panose="02010609060101010101" pitchFamily="49" charset="-122"/>
                      <a:cs typeface="Times New Roman" panose="02020603050405020304" charset="0"/>
                    </a:rPr>
                    <a:t>反应进程</a:t>
                  </a:r>
                </a:p>
              </p:txBody>
            </p:sp>
          </p:grpSp>
          <p:grpSp>
            <p:nvGrpSpPr>
              <p:cNvPr id="30" name="组合 29"/>
              <p:cNvGrpSpPr/>
              <p:nvPr>
                <p:custDataLst>
                  <p:tags r:id="rId17"/>
                </p:custDataLst>
              </p:nvPr>
            </p:nvGrpSpPr>
            <p:grpSpPr>
              <a:xfrm flipH="1">
                <a:off x="10448" y="1613"/>
                <a:ext cx="4510" cy="3291"/>
                <a:chOff x="10448" y="1613"/>
                <a:chExt cx="4510" cy="3291"/>
              </a:xfrm>
            </p:grpSpPr>
            <p:cxnSp>
              <p:nvCxnSpPr>
                <p:cNvPr id="33" name="直接连接符 32"/>
                <p:cNvCxnSpPr/>
                <p:nvPr>
                  <p:custDataLst>
                    <p:tags r:id="rId20"/>
                  </p:custDataLst>
                </p:nvPr>
              </p:nvCxnSpPr>
              <p:spPr>
                <a:xfrm>
                  <a:off x="10448" y="4904"/>
                  <a:ext cx="1200" cy="0"/>
                </a:xfrm>
                <a:prstGeom prst="line">
                  <a:avLst/>
                </a:prstGeom>
                <a:ln w="317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>
                  <p:custDataLst>
                    <p:tags r:id="rId21"/>
                  </p:custDataLst>
                </p:nvPr>
              </p:nvCxnSpPr>
              <p:spPr>
                <a:xfrm>
                  <a:off x="13758" y="3491"/>
                  <a:ext cx="1200" cy="0"/>
                </a:xfrm>
                <a:prstGeom prst="line">
                  <a:avLst/>
                </a:prstGeom>
                <a:ln w="317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任意多边形 37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11635" y="1613"/>
                  <a:ext cx="2130" cy="3287"/>
                </a:xfrm>
                <a:custGeom>
                  <a:avLst/>
                  <a:gdLst>
                    <a:gd name="connsiteX0" fmla="*/ 0 w 2130"/>
                    <a:gd name="connsiteY0" fmla="*/ 3287 h 3286"/>
                    <a:gd name="connsiteX1" fmla="*/ 989 w 2130"/>
                    <a:gd name="connsiteY1" fmla="*/ 21 h 3286"/>
                    <a:gd name="connsiteX2" fmla="*/ 2130 w 2130"/>
                    <a:gd name="connsiteY2" fmla="*/ 1885 h 3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30" h="3286">
                      <a:moveTo>
                        <a:pt x="0" y="3287"/>
                      </a:moveTo>
                      <a:cubicBezTo>
                        <a:pt x="150" y="2759"/>
                        <a:pt x="634" y="255"/>
                        <a:pt x="989" y="21"/>
                      </a:cubicBezTo>
                      <a:cubicBezTo>
                        <a:pt x="1344" y="-213"/>
                        <a:pt x="1925" y="1591"/>
                        <a:pt x="2130" y="1885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39" name="文本框 38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13511" y="4908"/>
                <a:ext cx="1873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400" dirty="0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  <a:sym typeface="+mn-ea"/>
                  </a:rPr>
                  <a:t>生成物</a:t>
                </a: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10231" y="3492"/>
                <a:ext cx="1873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400" dirty="0"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  <a:sym typeface="+mn-ea"/>
                  </a:rPr>
                  <a:t>反应物</a:t>
                </a:r>
              </a:p>
            </p:txBody>
          </p:sp>
        </p:grpSp>
        <p:grpSp>
          <p:nvGrpSpPr>
            <p:cNvPr id="41" name="组合 40"/>
            <p:cNvGrpSpPr/>
            <p:nvPr>
              <p:custDataLst>
                <p:tags r:id="rId10"/>
              </p:custDataLst>
            </p:nvPr>
          </p:nvGrpSpPr>
          <p:grpSpPr>
            <a:xfrm>
              <a:off x="15024" y="2744"/>
              <a:ext cx="1013" cy="3190"/>
              <a:chOff x="1493" y="1596"/>
              <a:chExt cx="1013" cy="3190"/>
            </a:xfrm>
          </p:grpSpPr>
          <p:cxnSp>
            <p:nvCxnSpPr>
              <p:cNvPr id="42" name="直接箭头连接符 41"/>
              <p:cNvCxnSpPr/>
              <p:nvPr>
                <p:custDataLst>
                  <p:tags r:id="rId14"/>
                </p:custDataLst>
              </p:nvPr>
            </p:nvCxnSpPr>
            <p:spPr>
              <a:xfrm flipV="1">
                <a:off x="1971" y="1596"/>
                <a:ext cx="16" cy="319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文本框 42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493" y="2702"/>
                <a:ext cx="1013" cy="824"/>
              </a:xfrm>
              <a:prstGeom prst="rect">
                <a:avLst/>
              </a:prstGeom>
              <a:solidFill>
                <a:srgbClr val="E7E6E6"/>
              </a:solidFill>
            </p:spPr>
            <p:txBody>
              <a:bodyPr wrap="none" rtlCol="0" anchor="t">
                <a:spAutoFit/>
              </a:bodyPr>
              <a:lstStyle/>
              <a:p>
                <a:r>
                  <a:rPr kumimoji="1" lang="en-US" altLang="zh-CN" sz="2800" i="1" dirty="0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  <a:sym typeface="+mn-ea"/>
                  </a:rPr>
                  <a:t>E</a:t>
                </a:r>
                <a:r>
                  <a:rPr kumimoji="1" lang="zh-CN" altLang="en-US" sz="2800" baseline="-25000" dirty="0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  <a:sym typeface="+mn-ea"/>
                  </a:rPr>
                  <a:t>放</a:t>
                </a:r>
              </a:p>
            </p:txBody>
          </p:sp>
        </p:grpSp>
        <p:grpSp>
          <p:nvGrpSpPr>
            <p:cNvPr id="44" name="组合 43"/>
            <p:cNvGrpSpPr/>
            <p:nvPr>
              <p:custDataLst>
                <p:tags r:id="rId11"/>
              </p:custDataLst>
            </p:nvPr>
          </p:nvGrpSpPr>
          <p:grpSpPr>
            <a:xfrm>
              <a:off x="11324" y="2734"/>
              <a:ext cx="994" cy="1725"/>
              <a:chOff x="4796" y="1564"/>
              <a:chExt cx="994" cy="1725"/>
            </a:xfrm>
          </p:grpSpPr>
          <p:cxnSp>
            <p:nvCxnSpPr>
              <p:cNvPr id="45" name="直接箭头连接符 44"/>
              <p:cNvCxnSpPr/>
              <p:nvPr>
                <p:custDataLst>
                  <p:tags r:id="rId12"/>
                </p:custDataLst>
              </p:nvPr>
            </p:nvCxnSpPr>
            <p:spPr>
              <a:xfrm flipH="1" flipV="1">
                <a:off x="5320" y="1564"/>
                <a:ext cx="20" cy="17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文本框 47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4796" y="1967"/>
                <a:ext cx="994" cy="1276"/>
              </a:xfrm>
              <a:prstGeom prst="rect">
                <a:avLst/>
              </a:prstGeom>
              <a:solidFill>
                <a:srgbClr val="E7E6E6"/>
              </a:solidFill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kumimoji="1" lang="en-US" altLang="zh-CN" sz="2800" i="1" dirty="0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  <a:sym typeface="+mn-ea"/>
                  </a:rPr>
                  <a:t>E</a:t>
                </a:r>
                <a:r>
                  <a:rPr kumimoji="1" lang="zh-CN" altLang="en-US" sz="2800" baseline="-25000" dirty="0">
                    <a:solidFill>
                      <a:srgbClr val="FF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Times New Roman" panose="02020603050405020304" charset="0"/>
                    <a:sym typeface="+mn-ea"/>
                  </a:rPr>
                  <a:t>吸</a:t>
                </a:r>
              </a:p>
            </p:txBody>
          </p:sp>
        </p:grpSp>
      </p:grpSp>
      <p:sp>
        <p:nvSpPr>
          <p:cNvPr id="17410" name="矩形 18435"/>
          <p:cNvSpPr/>
          <p:nvPr>
            <p:custDataLst>
              <p:tags r:id="rId6"/>
            </p:custDataLst>
          </p:nvPr>
        </p:nvSpPr>
        <p:spPr>
          <a:xfrm>
            <a:off x="1113790" y="5782945"/>
            <a:ext cx="31261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放热反应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 —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Δ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&lt;0</a:t>
            </a:r>
          </a:p>
        </p:txBody>
      </p:sp>
      <p:sp>
        <p:nvSpPr>
          <p:cNvPr id="49" name="矩形 18435"/>
          <p:cNvSpPr/>
          <p:nvPr>
            <p:custDataLst>
              <p:tags r:id="rId7"/>
            </p:custDataLst>
          </p:nvPr>
        </p:nvSpPr>
        <p:spPr>
          <a:xfrm>
            <a:off x="7477760" y="5791200"/>
            <a:ext cx="31261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放热反应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 —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Δ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&gt;0</a:t>
            </a:r>
          </a:p>
        </p:txBody>
      </p:sp>
    </p:spTree>
    <p:extLst>
      <p:ext uri="{BB962C8B-B14F-4D97-AF65-F5344CB8AC3E}">
        <p14:creationId xmlns:p14="http://schemas.microsoft.com/office/powerpoint/2010/main" val="2562142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7410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17805" y="2171700"/>
            <a:ext cx="6717030" cy="4277995"/>
          </a:xfrm>
          <a:prstGeom prst="rect">
            <a:avLst/>
          </a:prstGeom>
        </p:spPr>
      </p:pic>
      <p:sp>
        <p:nvSpPr>
          <p:cNvPr id="8" name="Text Box 75"/>
          <p:cNvSpPr txBox="1"/>
          <p:nvPr>
            <p:custDataLst>
              <p:tags r:id="rId2"/>
            </p:custDataLst>
          </p:nvPr>
        </p:nvSpPr>
        <p:spPr>
          <a:xfrm>
            <a:off x="6932295" y="2794000"/>
            <a:ext cx="4817745" cy="1599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Q</a:t>
            </a:r>
            <a:r>
              <a:rPr lang="zh-CN" altLang="en-US" sz="2800" baseline="-250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吸收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=436+243=679 kJ/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mol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Q</a:t>
            </a:r>
            <a:r>
              <a:rPr lang="zh-CN" altLang="en-US" sz="2800" baseline="-250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放出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=431×2=862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kJ/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mol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    </a:t>
            </a:r>
            <a:endParaRPr lang="en-US" altLang="zh-CN" sz="2800" baseline="-25000" dirty="0">
              <a:solidFill>
                <a:schemeClr val="tx1"/>
              </a:solidFill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6932295" y="5383530"/>
            <a:ext cx="40525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Δ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=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679-862=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 -183 kJ/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mol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9" name="文本框 48"/>
          <p:cNvSpPr txBox="1"/>
          <p:nvPr>
            <p:custDataLst>
              <p:tags r:id="rId4"/>
            </p:custDataLst>
          </p:nvPr>
        </p:nvSpPr>
        <p:spPr>
          <a:xfrm>
            <a:off x="217805" y="392430"/>
            <a:ext cx="113499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✮</a:t>
            </a:r>
            <a:r>
              <a:rPr lang="zh-CN" altLang="en-US" sz="2800" dirty="0">
                <a:ea typeface="黑体" panose="02010609060101010101" pitchFamily="49" charset="-122"/>
                <a:sym typeface="+mn-ea"/>
              </a:rPr>
              <a:t>化学反应中能量变化的主要原因：</a:t>
            </a:r>
            <a:r>
              <a:rPr lang="zh-CN" altLang="en-US" sz="2800" dirty="0">
                <a:solidFill>
                  <a:srgbClr val="FF0000"/>
                </a:solidFill>
                <a:ea typeface="黑体" panose="02010609060101010101" pitchFamily="49" charset="-122"/>
                <a:sym typeface="+mn-ea"/>
              </a:rPr>
              <a:t>化学键断裂和形成时的能量变化。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5" name="文本框 34"/>
          <p:cNvSpPr txBox="1"/>
          <p:nvPr>
            <p:custDataLst>
              <p:tags r:id="rId5"/>
            </p:custDataLst>
          </p:nvPr>
        </p:nvSpPr>
        <p:spPr>
          <a:xfrm>
            <a:off x="2023745" y="1282065"/>
            <a:ext cx="81451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∆</a:t>
            </a:r>
            <a:r>
              <a:rPr kumimoji="1"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H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＝反应物的总键能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(</a:t>
            </a:r>
            <a:r>
              <a:rPr kumimoji="1"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E</a:t>
            </a:r>
            <a:r>
              <a:rPr kumimoji="1" lang="zh-CN" altLang="en-US" sz="2800" b="1" baseline="-250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吸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)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 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- 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生成物的总键能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(</a:t>
            </a:r>
            <a:r>
              <a:rPr kumimoji="1" lang="en-US" altLang="zh-CN" sz="2800" b="1" i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E</a:t>
            </a:r>
            <a:r>
              <a:rPr kumimoji="1" lang="zh-CN" altLang="en-US" sz="2800" b="1" baseline="-250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放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)</a:t>
            </a: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6908117" y="4627245"/>
            <a:ext cx="247215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Δ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=Q</a:t>
            </a:r>
            <a:r>
              <a:rPr lang="zh-CN" altLang="en-US" sz="2800" baseline="-250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吸收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-Q</a:t>
            </a:r>
            <a:r>
              <a:rPr lang="zh-CN" altLang="en-US" sz="2800" baseline="-250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放出</a:t>
            </a:r>
          </a:p>
        </p:txBody>
      </p:sp>
    </p:spTree>
    <p:extLst>
      <p:ext uri="{BB962C8B-B14F-4D97-AF65-F5344CB8AC3E}">
        <p14:creationId xmlns:p14="http://schemas.microsoft.com/office/powerpoint/2010/main" val="4221082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323215" y="286385"/>
            <a:ext cx="450405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[</a:t>
            </a:r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应用</a:t>
            </a:r>
            <a:r>
              <a:rPr lang="en-US" altLang="zh-CN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1]</a:t>
            </a:r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焓变的计算</a:t>
            </a:r>
            <a:endParaRPr lang="en-US" altLang="zh-CN" sz="32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323215" y="1120775"/>
            <a:ext cx="11723370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(1)Δ</a:t>
            </a:r>
            <a:r>
              <a:rPr lang="en-US" altLang="zh-CN" sz="2800" i="1" kern="1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H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＝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Δ</a:t>
            </a:r>
            <a:r>
              <a:rPr lang="en-US" altLang="zh-CN" sz="2800" i="1" kern="1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&gt;0 — 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吸热反应，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Δ</a:t>
            </a:r>
            <a:r>
              <a:rPr lang="en-US" altLang="zh-CN" sz="2800" i="1" kern="1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&lt;0 — 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放热反应</a:t>
            </a:r>
            <a:endParaRPr lang="zh-CN" altLang="zh-CN" sz="2800" kern="100" dirty="0">
              <a:solidFill>
                <a:srgbClr val="FF0000"/>
              </a:solidFill>
              <a:effectLst/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(2)</a:t>
            </a:r>
            <a:r>
              <a:rPr altLang="zh-CN" sz="2800" kern="100" dirty="0" err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生成物总能量</a:t>
            </a:r>
            <a:r>
              <a:rPr altLang="zh-CN" sz="2800" kern="1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(</a:t>
            </a:r>
            <a:r>
              <a:rPr altLang="zh-CN" sz="2800" kern="100" dirty="0" err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H</a:t>
            </a:r>
            <a:r>
              <a:rPr altLang="zh-CN" sz="2800" kern="100" baseline="-25000" dirty="0" err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生</a:t>
            </a:r>
            <a:r>
              <a:rPr altLang="zh-CN" sz="2800" kern="1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) -</a:t>
            </a:r>
            <a:r>
              <a:rPr altLang="zh-CN" sz="2800" kern="100" dirty="0" err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反应物总能量</a:t>
            </a:r>
            <a:r>
              <a:rPr altLang="zh-CN" sz="2800" kern="1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(</a:t>
            </a:r>
            <a:r>
              <a:rPr altLang="zh-CN" sz="2800" kern="100" dirty="0" err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H</a:t>
            </a:r>
            <a:r>
              <a:rPr altLang="zh-CN" sz="2800" kern="100" baseline="-25000" dirty="0" err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反</a:t>
            </a:r>
            <a:r>
              <a:rPr altLang="zh-CN" sz="2800" kern="1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)</a:t>
            </a:r>
            <a:r>
              <a:rPr lang="zh-CN" altLang="en-US" sz="1200" kern="100" dirty="0">
                <a:solidFill>
                  <a:srgbClr val="00206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（这个说法完全没法用于计算，谁也不知道“总能量”有多少）</a:t>
            </a:r>
            <a:endParaRPr altLang="zh-CN" sz="2800" kern="100" dirty="0">
              <a:solidFill>
                <a:srgbClr val="002060"/>
              </a:solidFill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(3)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Δ</a:t>
            </a:r>
            <a:r>
              <a:rPr lang="en-US" altLang="zh-CN" sz="2800" i="1" kern="1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H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＝</a:t>
            </a:r>
            <a:r>
              <a:rPr altLang="zh-CN" sz="2800" kern="100" dirty="0" err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反应物的总键能</a:t>
            </a:r>
            <a:r>
              <a:rPr altLang="zh-CN" sz="2800" kern="1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(</a:t>
            </a:r>
            <a:r>
              <a:rPr altLang="zh-CN" sz="2800" kern="100" dirty="0" err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E</a:t>
            </a:r>
            <a:r>
              <a:rPr altLang="zh-CN" sz="2800" kern="100" baseline="-25000" dirty="0" err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吸</a:t>
            </a:r>
            <a:r>
              <a:rPr altLang="zh-CN" sz="2800" kern="1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) - </a:t>
            </a:r>
            <a:r>
              <a:rPr altLang="zh-CN" sz="2800" kern="100" dirty="0" err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生成物的总键能</a:t>
            </a:r>
            <a:r>
              <a:rPr altLang="zh-CN" sz="2800" kern="1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(</a:t>
            </a:r>
            <a:r>
              <a:rPr altLang="zh-CN" sz="2800" kern="100" dirty="0" err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E</a:t>
            </a:r>
            <a:r>
              <a:rPr altLang="zh-CN" sz="2800" kern="100" baseline="-25000" dirty="0" err="1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放</a:t>
            </a:r>
            <a:r>
              <a:rPr altLang="zh-CN" sz="2800" kern="1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)</a:t>
            </a:r>
            <a:endParaRPr lang="zh-CN" altLang="zh-CN" sz="2800" kern="100" dirty="0">
              <a:solidFill>
                <a:srgbClr val="FF0000"/>
              </a:solidFill>
              <a:effectLst/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13314" name="Text Box 10"/>
          <p:cNvSpPr txBox="1"/>
          <p:nvPr>
            <p:custDataLst>
              <p:tags r:id="rId3"/>
            </p:custDataLst>
          </p:nvPr>
        </p:nvSpPr>
        <p:spPr>
          <a:xfrm>
            <a:off x="323215" y="3401695"/>
            <a:ext cx="11723370" cy="28047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15000"/>
              </a:spcBef>
              <a:buNone/>
            </a:pPr>
            <a:r>
              <a:rPr lang="en-US" altLang="zh-CN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[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例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]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断开 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1mol H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－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H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键、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1mol N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－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H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键、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1mol N≡N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键分别需要的能量是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436kJ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、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391kJ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、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946kJ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，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15000"/>
              </a:spcBef>
              <a:buNone/>
            </a:pPr>
            <a:r>
              <a:rPr lang="zh-CN" altLang="en-US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则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1mol N</a:t>
            </a:r>
            <a:r>
              <a:rPr lang="en-US" altLang="zh-CN" sz="2800" baseline="-160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2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生成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NH</a:t>
            </a:r>
            <a:r>
              <a:rPr lang="en-US" altLang="zh-CN" sz="2800" baseline="-160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3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的反应热为</a:t>
            </a:r>
            <a:r>
              <a:rPr lang="zh-CN" altLang="en-US" sz="2800" u="sng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                               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，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15000"/>
              </a:spcBef>
              <a:buNone/>
            </a:pPr>
            <a:r>
              <a:rPr lang="zh-CN" altLang="en-US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则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1mol H</a:t>
            </a:r>
            <a:r>
              <a:rPr lang="en-US" altLang="zh-CN" sz="2800" baseline="-160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2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生成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NH</a:t>
            </a:r>
            <a:r>
              <a:rPr lang="en-US" altLang="zh-CN" sz="2800" baseline="-160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3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的反应热为</a:t>
            </a:r>
            <a:r>
              <a:rPr lang="zh-CN" altLang="en-US" sz="2800" u="sng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			  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。 </a:t>
            </a:r>
          </a:p>
        </p:txBody>
      </p:sp>
      <p:sp>
        <p:nvSpPr>
          <p:cNvPr id="56331" name="Text Box 11"/>
          <p:cNvSpPr txBox="1"/>
          <p:nvPr>
            <p:custDataLst>
              <p:tags r:id="rId4"/>
            </p:custDataLst>
          </p:nvPr>
        </p:nvSpPr>
        <p:spPr>
          <a:xfrm>
            <a:off x="4972368" y="4757420"/>
            <a:ext cx="3376612" cy="696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50000"/>
              </a:spcBef>
              <a:buNone/>
            </a:pPr>
            <a:r>
              <a:rPr lang="zh-CN" altLang="en-US" sz="3600" b="1">
                <a:solidFill>
                  <a:schemeClr val="tx1"/>
                </a:solidFill>
                <a:latin typeface="Times New Roman" panose="02020603050405020304" charset="0"/>
                <a:ea typeface="华文行楷" panose="02010800040101010101" pitchFamily="2" charset="-122"/>
              </a:rPr>
              <a:t>－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92.0 kJ/mol</a:t>
            </a:r>
          </a:p>
        </p:txBody>
      </p:sp>
      <p:sp>
        <p:nvSpPr>
          <p:cNvPr id="56332" name="Text Box 12"/>
          <p:cNvSpPr txBox="1"/>
          <p:nvPr>
            <p:custDataLst>
              <p:tags r:id="rId5"/>
            </p:custDataLst>
          </p:nvPr>
        </p:nvSpPr>
        <p:spPr>
          <a:xfrm>
            <a:off x="4975860" y="5464175"/>
            <a:ext cx="3236913" cy="696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50000"/>
              </a:spcBef>
              <a:buNone/>
            </a:pPr>
            <a:r>
              <a:rPr lang="zh-CN" altLang="en-US" sz="3600" b="1">
                <a:solidFill>
                  <a:schemeClr val="tx1"/>
                </a:solidFill>
                <a:latin typeface="Times New Roman" panose="02020603050405020304" charset="0"/>
                <a:ea typeface="华文行楷" panose="02010800040101010101" pitchFamily="2" charset="-122"/>
              </a:rPr>
              <a:t>－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30.67 kJ/mol</a:t>
            </a:r>
          </a:p>
        </p:txBody>
      </p:sp>
    </p:spTree>
    <p:extLst>
      <p:ext uri="{BB962C8B-B14F-4D97-AF65-F5344CB8AC3E}">
        <p14:creationId xmlns:p14="http://schemas.microsoft.com/office/powerpoint/2010/main" val="593984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56331" grpId="0"/>
      <p:bldP spid="563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323215" y="286385"/>
            <a:ext cx="513651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[</a:t>
            </a:r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应用</a:t>
            </a:r>
            <a:r>
              <a:rPr lang="en-US" altLang="zh-CN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2]</a:t>
            </a:r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物质稳定性判断</a:t>
            </a:r>
            <a:endParaRPr lang="en-US" altLang="zh-CN" sz="32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04165" y="1237615"/>
            <a:ext cx="5161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(1)</a:t>
            </a:r>
            <a:r>
              <a:rPr lang="zh-CN" altLang="en-US" sz="2800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物质</a:t>
            </a:r>
            <a:r>
              <a:rPr sz="2800" kern="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总能量</a:t>
            </a:r>
            <a:r>
              <a:rPr lang="zh-CN" altLang="en-US" sz="2800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越低</a:t>
            </a:r>
            <a:r>
              <a:rPr lang="en-US" altLang="zh-CN" sz="2800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800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物质越稳定</a:t>
            </a: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04800" y="2127250"/>
            <a:ext cx="51739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(2)</a:t>
            </a:r>
            <a:r>
              <a:rPr lang="zh-CN" altLang="en-US" sz="2800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化学键能越高</a:t>
            </a:r>
            <a:r>
              <a:rPr lang="en-US" altLang="zh-CN" sz="2800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800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物质越稳定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23215" y="2912745"/>
            <a:ext cx="11583035" cy="13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[</a:t>
            </a:r>
            <a:r>
              <a:rPr lang="zh-CN" altLang="en-US" sz="28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例</a:t>
            </a:r>
            <a:r>
              <a:rPr lang="en-US" altLang="zh-CN" sz="28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]C(</a:t>
            </a:r>
            <a:r>
              <a:rPr lang="zh-CN" altLang="en-US" sz="28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石墨 </a:t>
            </a:r>
            <a:r>
              <a:rPr lang="en-US" altLang="zh-CN" sz="28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s)  = C(</a:t>
            </a:r>
            <a:r>
              <a:rPr lang="zh-CN" altLang="en-US" sz="28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金刚石 </a:t>
            </a:r>
            <a:r>
              <a:rPr lang="en-US" altLang="zh-CN" sz="28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s)   </a:t>
            </a:r>
            <a:r>
              <a:rPr lang="el-GR" altLang="zh-CN" sz="28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Δ</a:t>
            </a:r>
            <a:r>
              <a:rPr lang="en-US" altLang="zh-CN" sz="2800" i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 </a:t>
            </a:r>
            <a:r>
              <a:rPr lang="en-US" altLang="zh-CN" sz="28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= +1.9kJ/mol</a:t>
            </a:r>
            <a:r>
              <a:rPr lang="zh-CN" altLang="en-US" sz="28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</a:t>
            </a:r>
            <a:r>
              <a:rPr lang="zh-CN" altLang="en-US" sz="28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石墨、金刚石哪个更稳定？试分析物质稳定性与键能的关系。</a:t>
            </a: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323215" y="4876165"/>
            <a:ext cx="87052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∆H &gt; 0</a:t>
            </a:r>
            <a:r>
              <a:rPr kumimoji="1"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，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吸热反应，石墨键能大，总能量低，更稳定。</a:t>
            </a:r>
            <a:endParaRPr kumimoji="1" lang="zh-CN" altLang="en-US" sz="2800" b="1" dirty="0">
              <a:solidFill>
                <a:schemeClr val="tx1"/>
              </a:solidFill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27181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/>
          <p:nvPr>
            <p:custDataLst>
              <p:tags r:id="rId1"/>
            </p:custDataLst>
          </p:nvPr>
        </p:nvSpPr>
        <p:spPr>
          <a:xfrm>
            <a:off x="4524375" y="1151890"/>
            <a:ext cx="10363200" cy="2971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>
              <a:buClr>
                <a:srgbClr val="CC0000"/>
              </a:buClr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</a:t>
            </a:r>
          </a:p>
        </p:txBody>
      </p:sp>
      <p:sp>
        <p:nvSpPr>
          <p:cNvPr id="15363" name="Rectangle 6"/>
          <p:cNvSpPr/>
          <p:nvPr>
            <p:custDataLst>
              <p:tags r:id="rId2"/>
            </p:custDataLst>
          </p:nvPr>
        </p:nvSpPr>
        <p:spPr>
          <a:xfrm>
            <a:off x="1125394" y="735965"/>
            <a:ext cx="1945640" cy="52197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anchor="t" anchorCtr="0">
            <a:spAutoFit/>
          </a:bodyPr>
          <a:lstStyle/>
          <a:p>
            <a:pPr algn="dist">
              <a:spcBef>
                <a:spcPct val="20000"/>
              </a:spcBef>
              <a:buClr>
                <a:srgbClr val="954F72"/>
              </a:buClr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放热反应</a:t>
            </a: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476164" y="36979"/>
            <a:ext cx="4334841" cy="3222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C0000"/>
              </a:buClr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(1)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燃烧、缓慢氧化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Clr>
                <a:srgbClr val="CC0000"/>
              </a:buClr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(2)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中和反应 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342900" indent="-342900" algn="l">
              <a:lnSpc>
                <a:spcPct val="150000"/>
              </a:lnSpc>
              <a:buClr>
                <a:srgbClr val="CC0000"/>
              </a:buClr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(3)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活泼金属与水、酸反应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342900" indent="-342900" algn="l">
              <a:lnSpc>
                <a:spcPct val="150000"/>
              </a:lnSpc>
              <a:buClr>
                <a:srgbClr val="CC0000"/>
              </a:buClr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(4)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大多数化合反应 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Clr>
                <a:srgbClr val="CC0000"/>
              </a:buClr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(5)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铝热反应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Rectangle 6"/>
          <p:cNvSpPr/>
          <p:nvPr>
            <p:custDataLst>
              <p:tags r:id="rId4"/>
            </p:custDataLst>
          </p:nvPr>
        </p:nvSpPr>
        <p:spPr>
          <a:xfrm>
            <a:off x="1124759" y="4457700"/>
            <a:ext cx="1946275" cy="52197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anchor="t" anchorCtr="0">
            <a:spAutoFit/>
          </a:bodyPr>
          <a:lstStyle/>
          <a:p>
            <a:pPr algn="dist">
              <a:spcBef>
                <a:spcPct val="20000"/>
              </a:spcBef>
              <a:buClr>
                <a:srgbClr val="954F72"/>
              </a:buClr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吸热反应</a:t>
            </a: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3312499" y="3380422"/>
            <a:ext cx="8302273" cy="3222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150000"/>
              </a:lnSpc>
              <a:buClr>
                <a:srgbClr val="CC0000"/>
              </a:buClr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(1)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大多数分解反应        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342900" indent="-342900" algn="l">
              <a:lnSpc>
                <a:spcPct val="150000"/>
              </a:lnSpc>
              <a:buClr>
                <a:srgbClr val="CC0000"/>
              </a:buClr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(2)C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与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CO</a:t>
            </a:r>
            <a:r>
              <a:rPr lang="en-US" altLang="zh-CN" sz="2800" b="1" baseline="-25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2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/H</a:t>
            </a:r>
            <a:r>
              <a:rPr lang="en-US" altLang="zh-CN" sz="2800" b="1" baseline="-25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2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O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342900" indent="-342900" algn="l">
              <a:lnSpc>
                <a:spcPct val="150000"/>
              </a:lnSpc>
              <a:buClr>
                <a:srgbClr val="CC0000"/>
              </a:buClr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(3)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铵盐与碱</a:t>
            </a:r>
          </a:p>
          <a:p>
            <a:pPr marL="342900" indent="-342900" algn="l">
              <a:lnSpc>
                <a:spcPct val="150000"/>
              </a:lnSpc>
              <a:buClr>
                <a:srgbClr val="CC0000"/>
              </a:buClr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(4)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碳酸氢钠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盐酸</a:t>
            </a:r>
            <a:endParaRPr lang="en-US" altLang="zh-CN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Clr>
                <a:srgbClr val="CC0000"/>
              </a:buClr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(5)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大多需要持续加热的反应（如氢气还原氧化铜）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6870066" y="3854936"/>
            <a:ext cx="4649582" cy="12840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如何定量描述化学化学反应过程中释放或吸收的热量呢？</a:t>
            </a:r>
            <a:endParaRPr lang="zh-CN" sz="2800" b="1" dirty="0">
              <a:ln>
                <a:solidFill>
                  <a:srgbClr val="FFFFFF"/>
                </a:solidFill>
              </a:ln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6934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3" grpId="1" animBg="1"/>
      <p:bldP spid="7" grpId="0"/>
      <p:bldP spid="7" grpId="1"/>
      <p:bldP spid="9" grpId="0" animBg="1"/>
      <p:bldP spid="9" grpId="1" animBg="1"/>
      <p:bldP spid="10" grpId="0"/>
      <p:bldP spid="10" grpId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212090" y="998855"/>
            <a:ext cx="2036445" cy="3517900"/>
            <a:chOff x="358" y="2706"/>
            <a:chExt cx="3207" cy="5540"/>
          </a:xfrm>
        </p:grpSpPr>
        <p:sp>
          <p:nvSpPr>
            <p:cNvPr id="7" name="矩形 6"/>
            <p:cNvSpPr/>
            <p:nvPr>
              <p:custDataLst>
                <p:tags r:id="rId17"/>
              </p:custDataLst>
            </p:nvPr>
          </p:nvSpPr>
          <p:spPr>
            <a:xfrm>
              <a:off x="358" y="2706"/>
              <a:ext cx="3207" cy="55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黑体" panose="02010609060101010101" pitchFamily="49" charset="-122"/>
              </a:endParaRPr>
            </a:p>
          </p:txBody>
        </p:sp>
        <p:pic>
          <p:nvPicPr>
            <p:cNvPr id="5" name="图片 4" descr="绘图1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358" y="2903"/>
              <a:ext cx="1124" cy="5343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>
            <p:custDataLst>
              <p:tags r:id="rId2"/>
            </p:custDataLst>
          </p:nvPr>
        </p:nvCxnSpPr>
        <p:spPr>
          <a:xfrm>
            <a:off x="712470" y="3224530"/>
            <a:ext cx="21209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3"/>
            </p:custDataLst>
          </p:nvPr>
        </p:nvCxnSpPr>
        <p:spPr>
          <a:xfrm flipV="1">
            <a:off x="1257935" y="1483995"/>
            <a:ext cx="1575435" cy="381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833370" y="122491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100000"/>
              </a:lnSpc>
              <a:buClr>
                <a:srgbClr val="CC0000"/>
              </a:buClr>
            </a:pPr>
            <a:r>
              <a:rPr lang="zh-CN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环境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2833370" y="296354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100000"/>
              </a:lnSpc>
              <a:buClr>
                <a:srgbClr val="CC0000"/>
              </a:buClr>
            </a:pPr>
            <a:r>
              <a:rPr lang="zh-CN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体系</a:t>
            </a:r>
          </a:p>
        </p:txBody>
      </p:sp>
      <p:sp>
        <p:nvSpPr>
          <p:cNvPr id="29" name="Rectangle 15"/>
          <p:cNvSpPr/>
          <p:nvPr>
            <p:custDataLst>
              <p:tags r:id="rId6"/>
            </p:custDataLst>
          </p:nvPr>
        </p:nvSpPr>
        <p:spPr>
          <a:xfrm>
            <a:off x="3731260" y="1224915"/>
            <a:ext cx="4545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与体系相互影响的其他部分</a:t>
            </a: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3731260" y="2963545"/>
            <a:ext cx="201104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研究的对象</a:t>
            </a: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212090" y="180340"/>
            <a:ext cx="38792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eaLnBrk="0" latinLnBrk="1" hangingPunct="0">
              <a:lnSpc>
                <a:spcPct val="100000"/>
              </a:lnSpc>
              <a:spcBef>
                <a:spcPts val="140"/>
              </a:spcBef>
            </a:pPr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一、反应热</a:t>
            </a: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4091305" y="259080"/>
            <a:ext cx="58235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800" b="1">
                <a:solidFill>
                  <a:srgbClr val="FF0000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以</a:t>
            </a:r>
            <a:r>
              <a:rPr lang="en-US" altLang="zh-CN" sz="2800" b="1" err="1">
                <a:solidFill>
                  <a:srgbClr val="FF0000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HCl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溶液和</a:t>
            </a:r>
            <a:r>
              <a:rPr lang="en-US" altLang="zh-CN" sz="2800" b="1" err="1">
                <a:solidFill>
                  <a:srgbClr val="FF0000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NaOH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溶液反应为例</a:t>
            </a: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8277225" y="125603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试管、空气等</a:t>
            </a: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5742305" y="2994660"/>
            <a:ext cx="3383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盐酸、 NaOH溶液、反应</a:t>
            </a:r>
          </a:p>
        </p:txBody>
      </p:sp>
      <p:sp>
        <p:nvSpPr>
          <p:cNvPr id="31" name="上下箭头 30"/>
          <p:cNvSpPr/>
          <p:nvPr>
            <p:custDataLst>
              <p:tags r:id="rId12"/>
            </p:custDataLst>
          </p:nvPr>
        </p:nvSpPr>
        <p:spPr>
          <a:xfrm>
            <a:off x="3138170" y="1717040"/>
            <a:ext cx="288290" cy="124650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38" name="矩形 37"/>
          <p:cNvSpPr/>
          <p:nvPr>
            <p:custDataLst>
              <p:tags r:id="rId13"/>
            </p:custDataLst>
          </p:nvPr>
        </p:nvSpPr>
        <p:spPr>
          <a:xfrm>
            <a:off x="3731260" y="1978025"/>
            <a:ext cx="3397885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物质交换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热量交换</a:t>
            </a:r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2753471" y="4195513"/>
            <a:ext cx="912876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反应热：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在等温条件下，化学反应体系向环境释放或者从环境吸收的热量。</a:t>
            </a:r>
            <a:endParaRPr lang="zh-CN" altLang="en-US" sz="2800" b="1" kern="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15"/>
            </p:custDataLst>
          </p:nvPr>
        </p:nvSpPr>
        <p:spPr>
          <a:xfrm>
            <a:off x="2833370" y="5791835"/>
            <a:ext cx="57588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等温条件：反应前后体系温度相等</a:t>
            </a:r>
            <a:endParaRPr lang="zh-CN" altLang="en-US" sz="28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212090" y="4540250"/>
            <a:ext cx="2255520" cy="22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1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  <p:cond evt="onBegin" delay="0">
                          <p:tn val="49"/>
                        </p:cond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9" grpId="0"/>
      <p:bldP spid="4" grpId="0"/>
      <p:bldP spid="8" grpId="0"/>
      <p:bldP spid="12" grpId="0"/>
      <p:bldP spid="13" grpId="0"/>
      <p:bldP spid="31" grpId="0" animBg="1"/>
      <p:bldP spid="38" grpId="0"/>
      <p:bldP spid="1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12090" y="210820"/>
            <a:ext cx="38792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eaLnBrk="0" latinLnBrk="1" hangingPunct="0">
              <a:lnSpc>
                <a:spcPct val="100000"/>
              </a:lnSpc>
              <a:spcBef>
                <a:spcPts val="140"/>
              </a:spcBef>
            </a:pPr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二、反应热测定</a:t>
            </a: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4091305" y="241935"/>
            <a:ext cx="58235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800" b="1">
                <a:solidFill>
                  <a:srgbClr val="FF0000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以</a:t>
            </a:r>
            <a:r>
              <a:rPr lang="en-US" altLang="zh-CN" sz="2800" b="1" err="1">
                <a:solidFill>
                  <a:srgbClr val="FF0000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HCl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溶液和</a:t>
            </a:r>
            <a:r>
              <a:rPr lang="en-US" altLang="zh-CN" sz="2800" b="1" err="1">
                <a:solidFill>
                  <a:srgbClr val="FF0000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NaOH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溶液反应为例</a:t>
            </a:r>
          </a:p>
        </p:txBody>
      </p:sp>
      <p:sp>
        <p:nvSpPr>
          <p:cNvPr id="4" name="Rectangle 15"/>
          <p:cNvSpPr/>
          <p:nvPr>
            <p:custDataLst>
              <p:tags r:id="rId3"/>
            </p:custDataLst>
          </p:nvPr>
        </p:nvSpPr>
        <p:spPr>
          <a:xfrm>
            <a:off x="217170" y="3623945"/>
            <a:ext cx="38792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eaLnBrk="0" hangingPunct="0">
              <a:lnSpc>
                <a:spcPct val="10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测量工具：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量热计</a:t>
            </a:r>
          </a:p>
        </p:txBody>
      </p:sp>
      <p:sp>
        <p:nvSpPr>
          <p:cNvPr id="5" name="Rectangle 15"/>
          <p:cNvSpPr/>
          <p:nvPr>
            <p:custDataLst>
              <p:tags r:id="rId4"/>
            </p:custDataLst>
          </p:nvPr>
        </p:nvSpPr>
        <p:spPr>
          <a:xfrm>
            <a:off x="217170" y="951230"/>
            <a:ext cx="270954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eaLnBrk="0" hangingPunct="0">
              <a:lnSpc>
                <a:spcPct val="15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测量原理：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2746375" y="946150"/>
            <a:ext cx="864679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用温度计测量反应前后体系的温度变化，根据有关物质的比热容等来计算反应热</a:t>
            </a:r>
            <a:endParaRPr lang="zh-CN" altLang="en-US" sz="2800" b="1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9" name="图片 269824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7620" y="3543935"/>
            <a:ext cx="3188335" cy="33140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矩形 20"/>
          <p:cNvSpPr/>
          <p:nvPr>
            <p:custDataLst>
              <p:tags r:id="rId7"/>
            </p:custDataLst>
          </p:nvPr>
        </p:nvSpPr>
        <p:spPr>
          <a:xfrm>
            <a:off x="2746375" y="2411730"/>
            <a:ext cx="32131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Q 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＝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Hoefler Text"/>
              </a:rPr>
              <a:t> 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</a:t>
            </a:r>
            <a:r>
              <a:rPr lang="zh-CN" altLang="en-US" sz="2800" b="1" i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·  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m 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·(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t</a:t>
            </a:r>
            <a:r>
              <a:rPr lang="en-US" altLang="zh-CN" sz="2800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Hoefler Text"/>
              </a:rPr>
              <a:t>－</a:t>
            </a:r>
            <a:r>
              <a:rPr lang="en-US" altLang="zh-CN" sz="2800" b="1" i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t</a:t>
            </a:r>
            <a:r>
              <a:rPr lang="en-US" altLang="zh-CN" sz="2800" b="1" baseline="-2500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1</a:t>
            </a:r>
            <a:r>
              <a:rPr lang="en-US" altLang="zh-CN" sz="28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)</a:t>
            </a:r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6708140" y="2438400"/>
            <a:ext cx="2686050" cy="392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c —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体系比热容</a:t>
            </a:r>
          </a:p>
        </p:txBody>
      </p:sp>
      <p:sp>
        <p:nvSpPr>
          <p:cNvPr id="23" name="矩形 22"/>
          <p:cNvSpPr/>
          <p:nvPr>
            <p:custDataLst>
              <p:tags r:id="rId9"/>
            </p:custDataLst>
          </p:nvPr>
        </p:nvSpPr>
        <p:spPr>
          <a:xfrm>
            <a:off x="9394190" y="2442845"/>
            <a:ext cx="2359025" cy="392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m —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体系质量</a:t>
            </a:r>
          </a:p>
        </p:txBody>
      </p:sp>
      <p:sp>
        <p:nvSpPr>
          <p:cNvPr id="24" name="矩形 23"/>
          <p:cNvSpPr/>
          <p:nvPr>
            <p:custDataLst>
              <p:tags r:id="rId10"/>
            </p:custDataLst>
          </p:nvPr>
        </p:nvSpPr>
        <p:spPr>
          <a:xfrm>
            <a:off x="6629400" y="3231515"/>
            <a:ext cx="3740785" cy="392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 sz="24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6863715" y="2917825"/>
            <a:ext cx="3805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i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t</a:t>
            </a:r>
            <a:r>
              <a:rPr lang="en-US" altLang="zh-CN" sz="2400" b="1" baseline="-250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4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Hoefler Text"/>
              </a:rPr>
              <a:t>－</a:t>
            </a:r>
            <a:r>
              <a:rPr lang="en-US" altLang="zh-CN" sz="2400" b="1" i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t</a:t>
            </a:r>
            <a:r>
              <a:rPr lang="en-US" altLang="zh-CN" sz="2400" b="1" baseline="-250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24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 — </a:t>
            </a:r>
            <a:r>
              <a:rPr lang="zh-CN" altLang="en-US" sz="24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体系温度的变化量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6"/>
          <a:stretch>
            <a:fillRect/>
          </a:stretch>
        </p:blipFill>
        <p:spPr>
          <a:xfrm flipH="1">
            <a:off x="9602470" y="3970020"/>
            <a:ext cx="3048000" cy="3048000"/>
          </a:xfrm>
          <a:prstGeom prst="rect">
            <a:avLst/>
          </a:prstGeom>
        </p:spPr>
      </p:pic>
      <p:sp>
        <p:nvSpPr>
          <p:cNvPr id="13" name="Rectangle 15"/>
          <p:cNvSpPr/>
          <p:nvPr>
            <p:custDataLst>
              <p:tags r:id="rId13"/>
            </p:custDataLst>
          </p:nvPr>
        </p:nvSpPr>
        <p:spPr>
          <a:xfrm>
            <a:off x="7745730" y="3937000"/>
            <a:ext cx="2266950" cy="1060807"/>
          </a:xfrm>
          <a:prstGeom prst="round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dist" eaLnBrk="0" hangingPunct="0">
              <a:lnSpc>
                <a:spcPct val="100000"/>
              </a:lnSpc>
            </a:pPr>
            <a:r>
              <a:rPr lang="zh-CN" altLang="en-US" sz="2800" b="1">
                <a:latin typeface="隶书" panose="02010509060101010101" charset="-122"/>
                <a:ea typeface="隶书" panose="02010509060101010101" charset="-122"/>
                <a:cs typeface="微软雅黑" panose="020B0503020204020204" charset="-122"/>
              </a:rPr>
              <a:t>说出各组成部分的作用</a:t>
            </a:r>
          </a:p>
        </p:txBody>
      </p:sp>
    </p:spTree>
    <p:extLst>
      <p:ext uri="{BB962C8B-B14F-4D97-AF65-F5344CB8AC3E}">
        <p14:creationId xmlns:p14="http://schemas.microsoft.com/office/powerpoint/2010/main" val="3385407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3" tmFilter="0, 0; 0.125,0.2665; 0.25,0.4; 0.375,0.465; 0.5,0.5;  0.625,0.535; 0.75,0.6; 0.875,0.7335; 1,1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4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2" decel="50000">
                                          <p:stCondLst>
                                            <p:cond delay="33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4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2" decel="50000">
                                          <p:stCondLst>
                                            <p:cond delay="67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4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2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4">
                                          <p:stCondLst>
                                            <p:cond delay="90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3" tmFilter="0, 0; 0.125,0.2665; 0.25,0.4; 0.375,0.465; 0.5,0.5;  0.625,0.535; 0.75,0.6; 0.875,0.7335; 1,1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4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2" decel="50000">
                                          <p:stCondLst>
                                            <p:cond delay="33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4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2" decel="50000">
                                          <p:stCondLst>
                                            <p:cond delay="67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4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2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4">
                                          <p:stCondLst>
                                            <p:cond delay="90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1" grpId="0"/>
      <p:bldP spid="22" grpId="0"/>
      <p:bldP spid="23" grpId="0"/>
      <p:bldP spid="11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>
            <p:custDataLst>
              <p:tags r:id="rId1"/>
            </p:custDataLst>
          </p:nvPr>
        </p:nvSpPr>
        <p:spPr>
          <a:xfrm>
            <a:off x="172085" y="87630"/>
            <a:ext cx="270954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eaLnBrk="0" hangingPunct="0">
              <a:lnSpc>
                <a:spcPct val="15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测量步骤：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172085" y="882650"/>
            <a:ext cx="5680710" cy="5942965"/>
            <a:chOff x="271" y="1390"/>
            <a:chExt cx="8946" cy="9359"/>
          </a:xfrm>
        </p:grpSpPr>
        <p:sp>
          <p:nvSpPr>
            <p:cNvPr id="164866" name="文本占位符 164865"/>
            <p:cNvSpPr>
              <a:spLocks noGrp="1"/>
            </p:cNvSpPr>
            <p:nvPr>
              <p:custDataLst>
                <p:tags r:id="rId16"/>
              </p:custDataLst>
            </p:nvPr>
          </p:nvSpPr>
          <p:spPr>
            <a:xfrm>
              <a:off x="271" y="6373"/>
              <a:ext cx="8947" cy="43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txBody>
            <a:bodyPr anchor="t"/>
            <a:lstStyle>
              <a:lvl1pPr marL="227330" indent="-22733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5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2000" dirty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+mn-ea"/>
                </a:rPr>
                <a:t>(</a:t>
              </a:r>
              <a:r>
                <a:rPr sz="2000" dirty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+mn-ea"/>
                </a:rPr>
                <a:t>2</a:t>
              </a:r>
              <a:r>
                <a:rPr lang="en-US" sz="2000" dirty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+mn-ea"/>
                </a:rPr>
                <a:t>)</a:t>
              </a:r>
              <a:r>
                <a:rPr sz="2000" dirty="0" err="1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+mn-ea"/>
                </a:rPr>
                <a:t>反应后体系温度的测量</a:t>
              </a:r>
              <a:r>
                <a:rPr sz="2000" dirty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+mn-ea"/>
                </a:rPr>
                <a:t>。</a:t>
              </a:r>
              <a:endParaRPr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  <a:p>
              <a:pPr marL="0" indent="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sz="20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+mn-ea"/>
                </a:rPr>
                <a:t>打开杯盖，将量简中的NaOH溶液迅速倒入量热计的内筒中，立即盖上杯盖，插入温度计，用搅拌器匀速搅拌。密切关注温度变化，将最高温度记为反应后体系的温。</a:t>
              </a:r>
              <a:endParaRPr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  <a:p>
              <a:pPr marL="0" indent="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2000" dirty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+mn-ea"/>
                </a:rPr>
                <a:t>(</a:t>
              </a:r>
              <a:r>
                <a:rPr sz="2000" dirty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+mn-ea"/>
                </a:rPr>
                <a:t>3</a:t>
              </a:r>
              <a:r>
                <a:rPr lang="en-US" sz="2000" dirty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+mn-ea"/>
                </a:rPr>
                <a:t>)</a:t>
              </a:r>
              <a:r>
                <a:rPr sz="2000" dirty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+mn-ea"/>
                </a:rPr>
                <a:t>重复上述步骤（1）至步骤（2）两次。</a:t>
              </a:r>
            </a:p>
          </p:txBody>
        </p:sp>
        <p:sp>
          <p:nvSpPr>
            <p:cNvPr id="8" name="文本占位符 164865"/>
            <p:cNvSpPr>
              <a:spLocks noGrp="1"/>
            </p:cNvSpPr>
            <p:nvPr>
              <p:custDataLst>
                <p:tags r:id="rId17"/>
              </p:custDataLst>
            </p:nvPr>
          </p:nvSpPr>
          <p:spPr>
            <a:xfrm>
              <a:off x="271" y="1390"/>
              <a:ext cx="8947" cy="48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txBody>
            <a:bodyPr anchor="t"/>
            <a:lstStyle>
              <a:lvl1pPr marL="227330" indent="-22733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45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17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89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130" indent="-22733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376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Aft>
                  <a:spcPct val="5000"/>
                </a:spcAft>
                <a:buNone/>
              </a:pPr>
              <a:r>
                <a:rPr lang="en-US" sz="2000" dirty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(</a:t>
              </a:r>
              <a:r>
                <a:rPr sz="2000" dirty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1</a:t>
              </a:r>
              <a:r>
                <a:rPr lang="en-US" sz="2000" dirty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)</a:t>
              </a:r>
              <a:r>
                <a:rPr sz="2000" dirty="0" err="1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反应物温度的测量</a:t>
              </a:r>
              <a:r>
                <a:rPr sz="2000" dirty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。</a:t>
              </a:r>
            </a:p>
            <a:p>
              <a:pPr>
                <a:lnSpc>
                  <a:spcPct val="100000"/>
                </a:lnSpc>
                <a:spcAft>
                  <a:spcPct val="5000"/>
                </a:spcAft>
                <a:buNone/>
              </a:pPr>
              <a:r>
                <a:rPr sz="20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①用量简量取50mL0.50 </a:t>
              </a:r>
              <a:r>
                <a:rPr sz="2000" dirty="0" err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mol</a:t>
              </a:r>
              <a:r>
                <a:rPr sz="20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/</a:t>
              </a:r>
              <a:r>
                <a:rPr sz="2000" dirty="0" err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L监酸，打开杯盖</a:t>
              </a:r>
              <a:r>
                <a:rPr sz="20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，</a:t>
              </a:r>
            </a:p>
            <a:p>
              <a:pPr>
                <a:lnSpc>
                  <a:spcPct val="100000"/>
                </a:lnSpc>
                <a:spcAft>
                  <a:spcPct val="5000"/>
                </a:spcAft>
                <a:buNone/>
              </a:pPr>
              <a:r>
                <a:rPr sz="2000" dirty="0" err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例入量热计的内简中，盖上杯盖，插入温度计</a:t>
              </a:r>
              <a:r>
                <a:rPr sz="20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，</a:t>
              </a:r>
            </a:p>
            <a:p>
              <a:pPr>
                <a:lnSpc>
                  <a:spcPct val="100000"/>
                </a:lnSpc>
                <a:spcAft>
                  <a:spcPct val="5000"/>
                </a:spcAft>
                <a:buNone/>
              </a:pPr>
              <a:r>
                <a:rPr sz="2000" dirty="0" err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测量并记录盐酸的温度。用水把温度计上的酸冲</a:t>
              </a:r>
              <a:endParaRPr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  <a:p>
              <a:pPr>
                <a:lnSpc>
                  <a:spcPct val="100000"/>
                </a:lnSpc>
                <a:spcAft>
                  <a:spcPct val="5000"/>
                </a:spcAft>
                <a:buNone/>
              </a:pPr>
              <a:r>
                <a:rPr sz="2000" dirty="0" err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洗干净，擦干备用</a:t>
              </a:r>
              <a:r>
                <a:rPr sz="20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。</a:t>
              </a:r>
            </a:p>
            <a:p>
              <a:pPr>
                <a:lnSpc>
                  <a:spcPct val="100000"/>
                </a:lnSpc>
                <a:spcAft>
                  <a:spcPct val="5000"/>
                </a:spcAft>
                <a:buNone/>
              </a:pPr>
              <a:r>
                <a:rPr sz="20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②</a:t>
              </a:r>
              <a:r>
                <a:rPr sz="2000" dirty="0" err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用另</a:t>
              </a:r>
              <a:r>
                <a:rPr lang="zh-CN" sz="20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一</a:t>
              </a:r>
              <a:r>
                <a:rPr sz="20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个量筒量取</a:t>
              </a:r>
              <a:r>
                <a:rPr lang="en-US" sz="20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5</a:t>
              </a:r>
              <a:r>
                <a:rPr sz="20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0 mL0.55 </a:t>
              </a:r>
              <a:r>
                <a:rPr sz="2000" dirty="0" err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moI</a:t>
              </a:r>
              <a:r>
                <a:rPr sz="20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/L </a:t>
              </a:r>
              <a:r>
                <a:rPr sz="2000" dirty="0" err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NaOH溶液</a:t>
              </a:r>
              <a:endParaRPr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  <a:p>
              <a:pPr>
                <a:lnSpc>
                  <a:spcPct val="100000"/>
                </a:lnSpc>
                <a:spcAft>
                  <a:spcPct val="5000"/>
                </a:spcAft>
                <a:buNone/>
              </a:pPr>
              <a:r>
                <a:rPr sz="2000" dirty="0" err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中，用温度计测量并记录NaOH溶液的温度</a:t>
              </a:r>
              <a:r>
                <a:rPr sz="20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。</a:t>
              </a:r>
              <a:endParaRPr sz="20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</p:grpSp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 flipH="1">
            <a:off x="5904230" y="-11430"/>
            <a:ext cx="0" cy="689038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068060" y="1169035"/>
            <a:ext cx="4435475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实验中是否可以更换温度计？</a:t>
            </a: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6068060" y="1682115"/>
            <a:ext cx="3757930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不能，会存在仪器误差</a:t>
            </a:r>
          </a:p>
        </p:txBody>
      </p:sp>
      <p:sp>
        <p:nvSpPr>
          <p:cNvPr id="27" name="文本框 26"/>
          <p:cNvSpPr txBox="1"/>
          <p:nvPr>
            <p:custDataLst>
              <p:tags r:id="rId6"/>
            </p:custDataLst>
          </p:nvPr>
        </p:nvSpPr>
        <p:spPr>
          <a:xfrm>
            <a:off x="6068695" y="2195195"/>
            <a:ext cx="6265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能否测完酸后直接测量碱的温度？那如何操作？</a:t>
            </a:r>
          </a:p>
        </p:txBody>
      </p:sp>
      <p:sp>
        <p:nvSpPr>
          <p:cNvPr id="29" name="文本框 28"/>
          <p:cNvSpPr txBox="1"/>
          <p:nvPr>
            <p:custDataLst>
              <p:tags r:id="rId7"/>
            </p:custDataLst>
          </p:nvPr>
        </p:nvSpPr>
        <p:spPr>
          <a:xfrm>
            <a:off x="6068060" y="2689225"/>
            <a:ext cx="62071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不能，残留的酸与碱反应，造成酸碱消耗，热量损失。测定一种溶液后必须用水冲洗干净并用滤纸擦干再测别的溶液。</a:t>
            </a:r>
          </a:p>
        </p:txBody>
      </p:sp>
      <p:sp>
        <p:nvSpPr>
          <p:cNvPr id="30" name="文本框 29"/>
          <p:cNvSpPr txBox="1"/>
          <p:nvPr>
            <p:custDataLst>
              <p:tags r:id="rId8"/>
            </p:custDataLst>
          </p:nvPr>
        </p:nvSpPr>
        <p:spPr>
          <a:xfrm>
            <a:off x="6068695" y="3799205"/>
            <a:ext cx="4824730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4.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能否将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NaOH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分多次倒入热量计中？</a:t>
            </a: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6068458" y="5319395"/>
            <a:ext cx="3805279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为了保证盐酸完全被中和</a:t>
            </a: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6068695" y="4312285"/>
            <a:ext cx="55702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不能，操作时动作要快，尽量减少热量的散失</a:t>
            </a:r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6068695" y="4806315"/>
            <a:ext cx="4529455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5.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为什么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NaOH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的浓度稍稍比酸大？</a:t>
            </a:r>
          </a:p>
        </p:txBody>
      </p:sp>
      <p:sp>
        <p:nvSpPr>
          <p:cNvPr id="19" name="文本框 18"/>
          <p:cNvSpPr txBox="1"/>
          <p:nvPr>
            <p:custDataLst>
              <p:tags r:id="rId12"/>
            </p:custDataLst>
          </p:nvPr>
        </p:nvSpPr>
        <p:spPr>
          <a:xfrm>
            <a:off x="6068060" y="5832475"/>
            <a:ext cx="4529455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6.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玻璃</a:t>
            </a:r>
            <a:r>
              <a:rPr 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搅拌棒能否用金属搅拌棒代替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？</a:t>
            </a:r>
          </a:p>
        </p:txBody>
      </p:sp>
      <p:sp>
        <p:nvSpPr>
          <p:cNvPr id="100" name="文本框 99"/>
          <p:cNvSpPr txBox="1"/>
          <p:nvPr>
            <p:custDataLst>
              <p:tags r:id="rId13"/>
            </p:custDataLst>
          </p:nvPr>
        </p:nvSpPr>
        <p:spPr>
          <a:xfrm>
            <a:off x="6068695" y="6345555"/>
            <a:ext cx="597217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fontAlgn="auto"/>
            <a:r>
              <a:rPr lang="zh-CN" altLang="en-US" sz="2000" b="1" u="none"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不能。原因是金属质搅拌器易导热，造成热量损失。</a:t>
            </a:r>
          </a:p>
        </p:txBody>
      </p:sp>
      <p:sp>
        <p:nvSpPr>
          <p:cNvPr id="21" name="文本框 20"/>
          <p:cNvSpPr txBox="1"/>
          <p:nvPr>
            <p:custDataLst>
              <p:tags r:id="rId14"/>
            </p:custDataLst>
          </p:nvPr>
        </p:nvSpPr>
        <p:spPr>
          <a:xfrm>
            <a:off x="6068060" y="180975"/>
            <a:ext cx="58889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能否用浓硫酸代替盐酸？对结果会产生什么影响？</a:t>
            </a:r>
          </a:p>
        </p:txBody>
      </p:sp>
      <p:sp>
        <p:nvSpPr>
          <p:cNvPr id="22" name="文本框 21"/>
          <p:cNvSpPr txBox="1"/>
          <p:nvPr>
            <p:custDataLst>
              <p:tags r:id="rId15"/>
            </p:custDataLst>
          </p:nvPr>
        </p:nvSpPr>
        <p:spPr>
          <a:xfrm>
            <a:off x="6068060" y="675005"/>
            <a:ext cx="570611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2000" b="1" u="none"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不能。浓硫酸溶解于水时放热，所测数值会偏大。</a:t>
            </a:r>
          </a:p>
        </p:txBody>
      </p:sp>
    </p:spTree>
    <p:extLst>
      <p:ext uri="{BB962C8B-B14F-4D97-AF65-F5344CB8AC3E}">
        <p14:creationId xmlns:p14="http://schemas.microsoft.com/office/powerpoint/2010/main" val="1319991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16" grpId="0"/>
      <p:bldP spid="17" grpId="0"/>
      <p:bldP spid="10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>
            <p:custDataLst>
              <p:tags r:id="rId1"/>
            </p:custDataLst>
          </p:nvPr>
        </p:nvSpPr>
        <p:spPr>
          <a:xfrm>
            <a:off x="172085" y="87630"/>
            <a:ext cx="270954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eaLnBrk="0" hangingPunct="0">
              <a:lnSpc>
                <a:spcPct val="15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(4)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数据处理：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72085" y="748030"/>
            <a:ext cx="10895547" cy="57624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zh-CN" altLang="zh-CN" sz="2400" kern="1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某小组用</a:t>
            </a:r>
            <a:r>
              <a:rPr lang="en-US" altLang="zh-CN" sz="2400" kern="1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50 mL 0.5 </a:t>
            </a:r>
            <a:r>
              <a:rPr lang="en-US" altLang="zh-CN" sz="2400" kern="100" dirty="0" err="1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mol·L</a:t>
            </a:r>
            <a:r>
              <a:rPr lang="zh-CN" altLang="zh-CN" sz="2400" kern="100" baseline="300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－</a:t>
            </a:r>
            <a:r>
              <a:rPr lang="en-US" altLang="zh-CN" sz="2400" kern="100" baseline="300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1</a:t>
            </a:r>
            <a:r>
              <a:rPr lang="zh-CN" altLang="zh-CN" sz="2400" kern="1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的盐酸与</a:t>
            </a:r>
            <a:r>
              <a:rPr lang="en-US" altLang="zh-CN" sz="2400" kern="1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50 mL 0.55 </a:t>
            </a:r>
            <a:r>
              <a:rPr lang="en-US" altLang="zh-CN" sz="2400" kern="100" dirty="0" err="1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mol·L</a:t>
            </a:r>
            <a:r>
              <a:rPr lang="zh-CN" altLang="zh-CN" sz="2400" kern="100" baseline="300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－</a:t>
            </a:r>
            <a:r>
              <a:rPr lang="en-US" altLang="zh-CN" sz="2400" kern="100" baseline="300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1</a:t>
            </a:r>
            <a:r>
              <a:rPr lang="zh-CN" altLang="zh-CN" sz="2400" kern="1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的</a:t>
            </a:r>
            <a:r>
              <a:rPr lang="en-US" altLang="zh-CN" sz="2400" kern="100" dirty="0" err="1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NaOH</a:t>
            </a:r>
            <a:r>
              <a:rPr lang="zh-CN" altLang="zh-CN" sz="2400" kern="1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溶液进行实验。</a:t>
            </a:r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75827913"/>
              </p:ext>
            </p:extLst>
          </p:nvPr>
        </p:nvGraphicFramePr>
        <p:xfrm>
          <a:off x="361046" y="1457231"/>
          <a:ext cx="11288395" cy="206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9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7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037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实验次数</a:t>
                      </a:r>
                    </a:p>
                  </a:txBody>
                  <a:tcPr marL="12700" marR="12700" marT="12700" anchor="ctr">
                    <a:lnL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反</a:t>
                      </a:r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应</a:t>
                      </a:r>
                      <a:r>
                        <a:rPr lang="en-US" sz="1800" b="0" err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物的温度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</a:t>
                      </a:r>
                      <a:r>
                        <a:rPr lang="en-US" sz="1800" b="0" i="1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℃</a:t>
                      </a:r>
                      <a:endParaRPr lang="en-US" altLang="en-US" sz="1800" b="0" i="1" baseline="-250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反应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前</a:t>
                      </a:r>
                      <a:r>
                        <a:rPr lang="en-US" altLang="zh-CN" sz="1800" b="0" dirty="0" err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体系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的温度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 err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反应</a:t>
                      </a:r>
                      <a:r>
                        <a:rPr lang="zh-CN" altLang="en-US" sz="18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后</a:t>
                      </a:r>
                      <a:r>
                        <a:rPr lang="en-US" altLang="zh-CN" sz="1800" b="0" err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体系</a:t>
                      </a:r>
                      <a:r>
                        <a:rPr lang="zh-CN" altLang="en-US" sz="18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的温度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Times New Roman" panose="02020603050405020304" charset="0"/>
                        </a:rPr>
                        <a:t>温度差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盐酸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NaOH</a:t>
                      </a: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Times New Roman" panose="02020603050405020304" charset="0"/>
                        </a:rPr>
                        <a:t>溶液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0" i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Times New Roman" panose="02020603050405020304" charset="0"/>
                        </a:rPr>
                        <a:t>t</a:t>
                      </a:r>
                      <a:r>
                        <a:rPr lang="en-US" altLang="zh-CN" sz="1800" b="0" i="1" baseline="-2500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Times New Roman" panose="02020603050405020304" charset="0"/>
                        </a:rPr>
                        <a:t>1</a:t>
                      </a:r>
                      <a:r>
                        <a:rPr lang="en-US" altLang="zh-CN" sz="1800" b="0" i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Times New Roman" panose="02020603050405020304" charset="0"/>
                        </a:rPr>
                        <a:t>/ </a:t>
                      </a:r>
                      <a:r>
                        <a:rPr lang="en-US" sz="1800" b="0" i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℃</a:t>
                      </a:r>
                      <a:endParaRPr lang="en-US" altLang="zh-CN" sz="1800" b="0" i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0" i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Times New Roman" panose="02020603050405020304" charset="0"/>
                        </a:rPr>
                        <a:t>t</a:t>
                      </a:r>
                      <a:r>
                        <a:rPr lang="en-US" altLang="zh-CN" sz="1800" b="0" i="1" baseline="-2500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Times New Roman" panose="02020603050405020304" charset="0"/>
                        </a:rPr>
                        <a:t>2</a:t>
                      </a:r>
                      <a:r>
                        <a:rPr lang="en-US" altLang="zh-CN" sz="1800" b="0" i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Times New Roman" panose="02020603050405020304" charset="0"/>
                        </a:rPr>
                        <a:t>/ </a:t>
                      </a:r>
                      <a:r>
                        <a:rPr lang="en-US" sz="1800" b="0" i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℃</a:t>
                      </a:r>
                      <a:endParaRPr lang="en-US" altLang="zh-CN" sz="1800" b="0" i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Times New Roman" panose="02020603050405020304" charset="0"/>
                        <a:sym typeface="+mn-ea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Times New Roman" panose="02020603050405020304" charset="0"/>
                          <a:sym typeface="+mn-ea"/>
                        </a:rPr>
                        <a:t>（</a:t>
                      </a:r>
                      <a:r>
                        <a:rPr lang="en-US" altLang="zh-CN" sz="1800" b="0" i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Times New Roman" panose="02020603050405020304" charset="0"/>
                          <a:sym typeface="+mn-ea"/>
                        </a:rPr>
                        <a:t>t</a:t>
                      </a:r>
                      <a:r>
                        <a:rPr lang="en-US" altLang="zh-CN" sz="1800" b="0" i="1" baseline="-2500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Times New Roman" panose="02020603050405020304" charset="0"/>
                          <a:sym typeface="+mn-ea"/>
                        </a:rPr>
                        <a:t>2</a:t>
                      </a:r>
                      <a:r>
                        <a:rPr lang="en-US" altLang="zh-CN" sz="1800" b="0" i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Times New Roman" panose="02020603050405020304" charset="0"/>
                          <a:sym typeface="+mn-ea"/>
                        </a:rPr>
                        <a:t>-t</a:t>
                      </a:r>
                      <a:r>
                        <a:rPr lang="en-US" altLang="zh-CN" sz="1800" b="0" i="1" baseline="-2500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Times New Roman" panose="02020603050405020304" charset="0"/>
                          <a:sym typeface="+mn-ea"/>
                        </a:rPr>
                        <a:t>1</a:t>
                      </a:r>
                      <a:r>
                        <a:rPr lang="zh-CN" altLang="en-US" sz="1800" b="0" i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Times New Roman" panose="02020603050405020304" charset="0"/>
                          <a:sym typeface="+mn-ea"/>
                        </a:rPr>
                        <a:t>）</a:t>
                      </a:r>
                      <a:r>
                        <a:rPr lang="en-US" altLang="zh-CN" sz="1800" b="0" i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Times New Roman" panose="02020603050405020304" charset="0"/>
                          <a:sym typeface="+mn-ea"/>
                        </a:rPr>
                        <a:t>/ </a:t>
                      </a:r>
                      <a:r>
                        <a:rPr lang="en-US" sz="1800" b="0" i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℃</a:t>
                      </a:r>
                      <a:endParaRPr lang="en-US" altLang="en-US" sz="1800" b="0" i="1" dirty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i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en-US" sz="2400" b="1" i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indent="0" algn="ctr">
                        <a:buNone/>
                      </a:pPr>
                      <a:r>
                        <a:rPr lang="en-US" alt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29.5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29.5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29.5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32.4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indent="0" algn="ctr">
                        <a:buNone/>
                      </a:pP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2.9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i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en-US" sz="2400" b="1" i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indent="0" algn="ctr">
                        <a:buNone/>
                      </a:pPr>
                      <a:r>
                        <a:rPr lang="en-US" alt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29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29.5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32.6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indent="0" algn="ctr">
                        <a:buNone/>
                      </a:pP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3.1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i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altLang="en-US" sz="2400" b="1" i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indent="0" algn="ctr">
                        <a:buNone/>
                      </a:pPr>
                      <a:r>
                        <a:rPr lang="en-US" alt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29.5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29.5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29.5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30.5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indent="0" algn="ctr">
                        <a:buNone/>
                      </a:pP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矩形 20"/>
          <p:cNvSpPr/>
          <p:nvPr>
            <p:custDataLst>
              <p:tags r:id="rId4"/>
            </p:custDataLst>
          </p:nvPr>
        </p:nvSpPr>
        <p:spPr>
          <a:xfrm>
            <a:off x="172085" y="3390955"/>
            <a:ext cx="11412000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dirty="0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设溶液的密度均为</a:t>
            </a:r>
            <a:r>
              <a:rPr lang="en-US" altLang="zh-CN" sz="2800" kern="100" dirty="0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1 </a:t>
            </a:r>
            <a:r>
              <a:rPr lang="en-US" altLang="zh-CN" sz="2800" kern="100" dirty="0" err="1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g·cm</a:t>
            </a:r>
            <a:r>
              <a:rPr lang="zh-CN" altLang="zh-CN" sz="2800" kern="100" baseline="30000" dirty="0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3</a:t>
            </a:r>
            <a:r>
              <a:rPr lang="zh-CN" altLang="zh-CN" sz="2800" kern="100" dirty="0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，反应后溶液的比热容</a:t>
            </a:r>
            <a:r>
              <a:rPr lang="en-US" altLang="zh-CN" sz="2800" i="1" kern="100" dirty="0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c</a:t>
            </a:r>
            <a:r>
              <a:rPr lang="zh-CN" altLang="zh-CN" sz="2800" kern="100" dirty="0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＝</a:t>
            </a:r>
            <a:r>
              <a:rPr lang="en-US" altLang="zh-CN" sz="2800" kern="100" dirty="0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4.18 </a:t>
            </a:r>
            <a:r>
              <a:rPr lang="en-US" altLang="zh-CN" sz="2800" kern="100" dirty="0" err="1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J·g</a:t>
            </a:r>
            <a:r>
              <a:rPr lang="zh-CN" altLang="zh-CN" sz="2800" kern="100" baseline="30000" dirty="0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1</a:t>
            </a:r>
            <a:r>
              <a:rPr lang="en-US" altLang="zh-CN" sz="2800" kern="100" dirty="0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·℃</a:t>
            </a:r>
            <a:r>
              <a:rPr lang="zh-CN" altLang="zh-CN" sz="2800" kern="100" baseline="30000" dirty="0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1</a:t>
            </a:r>
            <a:r>
              <a:rPr lang="zh-CN" altLang="zh-CN" sz="2800" kern="100" dirty="0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，则反应放出的热量</a:t>
            </a:r>
            <a:r>
              <a:rPr lang="en-US" altLang="zh-CN" sz="2800" kern="100" dirty="0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Q≈ </a:t>
            </a:r>
            <a:r>
              <a:rPr lang="en-US" altLang="zh-CN" sz="2800" u="sng" kern="100" dirty="0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                            </a:t>
            </a:r>
            <a:r>
              <a:rPr lang="en-US" altLang="zh-CN" sz="2800" kern="100" dirty="0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kJ</a:t>
            </a:r>
            <a:r>
              <a:rPr lang="zh-CN" altLang="zh-CN" sz="2800" kern="100" dirty="0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，那么生成</a:t>
            </a:r>
            <a:r>
              <a:rPr lang="en-US" altLang="zh-CN" sz="2800" kern="100" dirty="0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1 </a:t>
            </a:r>
            <a:r>
              <a:rPr lang="en-US" altLang="zh-CN" sz="2800" kern="100" dirty="0" err="1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mol</a:t>
            </a:r>
            <a:r>
              <a:rPr lang="en-US" altLang="zh-CN" sz="2800" kern="100" dirty="0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 H</a:t>
            </a:r>
            <a:r>
              <a:rPr lang="en-US" altLang="zh-CN" sz="2800" kern="100" baseline="-25000" dirty="0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2</a:t>
            </a:r>
            <a:r>
              <a:rPr lang="en-US" altLang="zh-CN" sz="2800" kern="100" dirty="0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O</a:t>
            </a:r>
            <a:r>
              <a:rPr lang="zh-CN" altLang="zh-CN" sz="2800" kern="100" dirty="0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放出的热</a:t>
            </a:r>
          </a:p>
          <a:p>
            <a:pPr algn="l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dirty="0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量为＝</a:t>
            </a:r>
            <a:r>
              <a:rPr lang="en-US" altLang="zh-CN" sz="2800" u="sng" kern="100" dirty="0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                                          </a:t>
            </a:r>
            <a:r>
              <a:rPr lang="zh-CN" altLang="zh-CN" sz="2800" kern="100" dirty="0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＝</a:t>
            </a:r>
            <a:r>
              <a:rPr lang="en-US" altLang="zh-CN" sz="2800" u="sng" kern="100" dirty="0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                        </a:t>
            </a:r>
            <a:r>
              <a:rPr lang="zh-CN" altLang="zh-CN" sz="2800" kern="100" dirty="0">
                <a:latin typeface="Times New Roman" panose="02020603050405020304" charset="0"/>
                <a:ea typeface="方正中等线简体" pitchFamily="65" charset="-122"/>
                <a:cs typeface="Times New Roman" panose="02020603050405020304" charset="0"/>
              </a:rPr>
              <a:t>。</a:t>
            </a:r>
            <a:endParaRPr lang="zh-CN" altLang="zh-CN" sz="2800" kern="100" dirty="0">
              <a:effectLst/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3888105" y="4085590"/>
          <a:ext cx="238887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563495" imgH="594995" progId="Word.Document.8">
                  <p:embed/>
                </p:oleObj>
              </mc:Choice>
              <mc:Fallback>
                <p:oleObj r:id="rId10" imgW="2563495" imgH="59499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88105" y="4085590"/>
                        <a:ext cx="2388870" cy="549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119809268"/>
              </p:ext>
            </p:extLst>
          </p:nvPr>
        </p:nvGraphicFramePr>
        <p:xfrm>
          <a:off x="1572895" y="4464050"/>
          <a:ext cx="4686935" cy="880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2" imgW="5279721" imgH="992815" progId="Word.Document.8">
                  <p:embed/>
                </p:oleObj>
              </mc:Choice>
              <mc:Fallback>
                <p:oleObj name="Document" r:id="rId12" imgW="5279721" imgH="99281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72895" y="4464050"/>
                        <a:ext cx="4686935" cy="8807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5435600" y="4739005"/>
            <a:ext cx="2015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50.2kJ•mol</a:t>
            </a:r>
            <a:r>
              <a:rPr lang="en-US" altLang="zh-CN" sz="2800" baseline="300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-1</a:t>
            </a: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237490" y="5481320"/>
            <a:ext cx="117214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大量实验测得，在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25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℃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和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101 kPa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下，强酸的稀溶液与强碱的稀溶液发生中和反应生成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1 mol H</a:t>
            </a:r>
            <a:r>
              <a:rPr lang="en-US" altLang="zh-CN" sz="2400" b="1" kern="100" baseline="-250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O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时，放出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57.3 kJ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的热量。</a:t>
            </a:r>
          </a:p>
        </p:txBody>
      </p:sp>
    </p:spTree>
    <p:extLst>
      <p:ext uri="{BB962C8B-B14F-4D97-AF65-F5344CB8AC3E}">
        <p14:creationId xmlns:p14="http://schemas.microsoft.com/office/powerpoint/2010/main" val="7711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5435" y="388620"/>
            <a:ext cx="102368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spcBef>
                <a:spcPct val="40000"/>
              </a:spcBef>
              <a:buNone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[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问题与讨论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]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上述过程中，提高测定反应热准确度的措施有哪些？</a:t>
            </a: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410845" y="910590"/>
            <a:ext cx="1160589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eaLnBrk="1" fontAlgn="auto" latinLnBrk="0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①反应物：</a:t>
            </a: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a.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准确配制浓度，且</a:t>
            </a:r>
            <a:r>
              <a:rPr lang="en-US" altLang="zh-CN" sz="2800" dirty="0" err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NaOH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溶液浓度稍大于盐酸；</a:t>
            </a:r>
          </a:p>
          <a:p>
            <a:pPr indent="0" algn="just" eaLnBrk="1" fontAlgn="auto" latinLnBrk="0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          b.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一次性迅速混合，不洒出，且匀速搅拌；</a:t>
            </a:r>
            <a:endParaRPr lang="en-US" altLang="zh-CN" sz="28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indent="0" algn="just" eaLnBrk="1" fontAlgn="auto" latinLnBrk="0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②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减少热量损失：</a:t>
            </a: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a.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量热计保温隔热；</a:t>
            </a:r>
          </a:p>
          <a:p>
            <a:pPr indent="0" algn="just" eaLnBrk="1" fontAlgn="auto" latinLnBrk="0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            b.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不能用铜制搅拌器代替玻璃搅拌器；</a:t>
            </a:r>
          </a:p>
          <a:p>
            <a:pPr indent="0" algn="just" eaLnBrk="1" fontAlgn="auto" latinLnBrk="0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            c.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酸碱混合要迅速，并盖上盖子；</a:t>
            </a:r>
            <a:endParaRPr lang="en-US" altLang="zh-CN" sz="28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indent="0" algn="just" eaLnBrk="1" fontAlgn="auto" latinLnBrk="0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③</a:t>
            </a:r>
            <a:r>
              <a:rPr 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仪器：</a:t>
            </a: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a.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温度计</a:t>
            </a:r>
            <a:r>
              <a:rPr lang="en-US" altLang="zh-CN" sz="2800" dirty="0" err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测定一种溶液后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洗净擦干</a:t>
            </a:r>
            <a:r>
              <a:rPr lang="en-US" altLang="zh-CN" sz="2800" dirty="0" err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再测别的溶液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；</a:t>
            </a:r>
          </a:p>
          <a:p>
            <a:pPr indent="0" algn="just" eaLnBrk="1" fontAlgn="auto" latinLnBrk="0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   </a:t>
            </a: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b.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不能用同一个量筒量取酸碱；</a:t>
            </a:r>
            <a:endParaRPr lang="en-US" altLang="zh-CN" sz="28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indent="0" algn="just" eaLnBrk="1" fontAlgn="auto" latinLnBrk="0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④重复三次，减小误差，数值相差太大的数据，舍弃。</a:t>
            </a:r>
          </a:p>
        </p:txBody>
      </p:sp>
    </p:spTree>
    <p:extLst>
      <p:ext uri="{BB962C8B-B14F-4D97-AF65-F5344CB8AC3E}">
        <p14:creationId xmlns:p14="http://schemas.microsoft.com/office/powerpoint/2010/main" val="2358426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6060" y="313055"/>
            <a:ext cx="30378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buFont typeface="Wingdings" panose="05000000000000000000" pitchFamily="2" charset="2"/>
              <a:buNone/>
            </a:pPr>
            <a:r>
              <a:rPr lang="zh-CN" altLang="en-US" sz="3200" b="1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三、中和反应热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26060" y="1052195"/>
            <a:ext cx="11237595" cy="130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在</a:t>
            </a:r>
            <a:r>
              <a:rPr lang="en-US" altLang="zh-CN" sz="2800" b="1" kern="1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25 ℃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和</a:t>
            </a:r>
            <a:r>
              <a:rPr lang="en-US" altLang="zh-CN" sz="2800" b="1" kern="1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101 </a:t>
            </a:r>
            <a:r>
              <a:rPr lang="en-US" altLang="zh-CN" sz="2800" b="1" kern="100" dirty="0" err="1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kPa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下，强酸的稀溶液与强碱的稀溶液发生中和反应生成</a:t>
            </a:r>
            <a:r>
              <a:rPr lang="en-US" altLang="zh-CN" sz="2800" b="1" kern="1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1 </a:t>
            </a:r>
            <a:r>
              <a:rPr lang="en-US" altLang="zh-CN" sz="2800" b="1" kern="100" dirty="0" err="1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mol</a:t>
            </a:r>
            <a:r>
              <a:rPr lang="en-US" altLang="zh-CN" sz="2800" b="1" kern="1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 H</a:t>
            </a:r>
            <a:r>
              <a:rPr lang="en-US" altLang="zh-CN" sz="2800" b="1" kern="100" baseline="-250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 b="1" kern="1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O(l)</a:t>
            </a:r>
            <a:r>
              <a:rPr lang="zh-CN" altLang="en-US" sz="2800" b="1" kern="1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的反应热。</a:t>
            </a: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226060" y="2798445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要点：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303020" y="3573145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强酸与强碱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7" name="文本框 13322"/>
          <p:cNvSpPr/>
          <p:nvPr>
            <p:custDataLst>
              <p:tags r:id="rId5"/>
            </p:custDataLst>
          </p:nvPr>
        </p:nvSpPr>
        <p:spPr>
          <a:xfrm>
            <a:off x="4655820" y="5683885"/>
            <a:ext cx="7155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(4)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浓酸和浓碱溶液稀释会放热，中和热偏大</a:t>
            </a:r>
          </a:p>
        </p:txBody>
      </p:sp>
      <p:sp>
        <p:nvSpPr>
          <p:cNvPr id="8201" name="文本框 13326"/>
          <p:cNvSpPr/>
          <p:nvPr>
            <p:custDataLst>
              <p:tags r:id="rId6"/>
            </p:custDataLst>
          </p:nvPr>
        </p:nvSpPr>
        <p:spPr>
          <a:xfrm>
            <a:off x="4655646" y="4799418"/>
            <a:ext cx="642707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(3)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弱酸弱碱电离吸热，中和热偏小</a:t>
            </a:r>
          </a:p>
        </p:txBody>
      </p:sp>
      <p:sp>
        <p:nvSpPr>
          <p:cNvPr id="14" name="文本框 13322"/>
          <p:cNvSpPr/>
          <p:nvPr>
            <p:custDataLst>
              <p:tags r:id="rId7"/>
            </p:custDataLst>
          </p:nvPr>
        </p:nvSpPr>
        <p:spPr>
          <a:xfrm>
            <a:off x="4655820" y="3030220"/>
            <a:ext cx="52870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(1)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中和热与酸、碱的用量无关。</a:t>
            </a:r>
          </a:p>
        </p:txBody>
      </p:sp>
      <p:sp>
        <p:nvSpPr>
          <p:cNvPr id="15" name="文本框 13326"/>
          <p:cNvSpPr/>
          <p:nvPr>
            <p:custDataLst>
              <p:tags r:id="rId8"/>
            </p:custDataLst>
          </p:nvPr>
        </p:nvSpPr>
        <p:spPr>
          <a:xfrm>
            <a:off x="4655820" y="3914775"/>
            <a:ext cx="7155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(2)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不是所有的中和反应放出的热都叫中和热</a:t>
            </a:r>
          </a:p>
        </p:txBody>
      </p:sp>
      <p:sp>
        <p:nvSpPr>
          <p:cNvPr id="16" name="矩形 15"/>
          <p:cNvSpPr/>
          <p:nvPr>
            <p:custDataLst>
              <p:tags r:id="rId9"/>
            </p:custDataLst>
          </p:nvPr>
        </p:nvSpPr>
        <p:spPr>
          <a:xfrm>
            <a:off x="4716145" y="2912745"/>
            <a:ext cx="7141210" cy="334518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1303020" y="2798445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稀溶液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1303020" y="4394835"/>
            <a:ext cx="21570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1mol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液态水</a:t>
            </a:r>
          </a:p>
        </p:txBody>
      </p:sp>
      <p:sp>
        <p:nvSpPr>
          <p:cNvPr id="5122" name="Text Box 3"/>
          <p:cNvSpPr txBox="1"/>
          <p:nvPr>
            <p:custDataLst>
              <p:tags r:id="rId12"/>
            </p:custDataLst>
          </p:nvPr>
        </p:nvSpPr>
        <p:spPr>
          <a:xfrm>
            <a:off x="741680" y="5233035"/>
            <a:ext cx="3914140" cy="1169551"/>
          </a:xfrm>
          <a:prstGeom prst="rect">
            <a:avLst/>
          </a:prstGeom>
          <a:noFill/>
          <a:ln w="1587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H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+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(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aq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)+OH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-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(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aq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)=H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O(l)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△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H =-57.3 kJ/mol</a:t>
            </a:r>
          </a:p>
        </p:txBody>
      </p:sp>
    </p:spTree>
    <p:extLst>
      <p:ext uri="{BB962C8B-B14F-4D97-AF65-F5344CB8AC3E}">
        <p14:creationId xmlns:p14="http://schemas.microsoft.com/office/powerpoint/2010/main" val="3510391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  <p:cond evt="onBegin" delay="0">
                          <p:tn val="46"/>
                        </p:cond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  <p:cond evt="onBegin" delay="0">
                          <p:tn val="53"/>
                        </p:cond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  <p:cond evt="onBegin" delay="0">
                          <p:tn val="60"/>
                        </p:cond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8197" grpId="0"/>
      <p:bldP spid="8201" grpId="0"/>
      <p:bldP spid="14" grpId="0"/>
      <p:bldP spid="15" grpId="0"/>
      <p:bldP spid="16" grpId="0" animBg="1"/>
      <p:bldP spid="17" grpId="0"/>
      <p:bldP spid="18" grpId="0"/>
      <p:bldP spid="51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63220" y="173355"/>
            <a:ext cx="11466195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化学反应过程中为什么会产生反应热？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</a:rPr>
              <a:t>为什么有的化学反应释放热量，有的化学反应吸收热量？</a:t>
            </a: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476250" y="1858645"/>
            <a:ext cx="5986780" cy="130317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化学反应之所以会产生反应热是因为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化学反应前后体系的内能发生了变化</a:t>
            </a:r>
            <a:r>
              <a:rPr lang="zh-CN" altLang="en-US" sz="2800" b="1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。</a:t>
            </a:r>
          </a:p>
        </p:txBody>
      </p:sp>
      <p:sp>
        <p:nvSpPr>
          <p:cNvPr id="18437" name="Rectangle 5"/>
          <p:cNvSpPr/>
          <p:nvPr>
            <p:custDataLst>
              <p:tags r:id="rId3"/>
            </p:custDataLst>
          </p:nvPr>
        </p:nvSpPr>
        <p:spPr>
          <a:xfrm>
            <a:off x="363220" y="3996037"/>
            <a:ext cx="7048695" cy="25766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内能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(</a:t>
            </a:r>
            <a:r>
              <a:rPr lang="zh-CN" sz="2800" b="1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U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):</a:t>
            </a:r>
            <a:r>
              <a:rPr 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体系内物质的各种能量的总和，受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温度</a:t>
            </a:r>
            <a:r>
              <a:rPr 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物质的聚集状态</a:t>
            </a:r>
            <a:r>
              <a:rPr 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等影响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说明：内能没有具体数据，类似原来学过的的“</a:t>
            </a:r>
            <a:r>
              <a:rPr lang="zh-CN" altLang="en-US" sz="28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物质本身具有的能量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”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rcRect r="14058" b="14057"/>
          <a:stretch>
            <a:fillRect/>
          </a:stretch>
        </p:blipFill>
        <p:spPr>
          <a:xfrm>
            <a:off x="5571490" y="2425065"/>
            <a:ext cx="6638290" cy="442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32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84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5"/>
  <p:tag name="KSO_WM_UNIT_PLACING_PICTURE_USER_VIEWPORT" val="{&quot;height&quot;:6276,&quot;width&quot;:10197}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  <p:tag name="KSO_WM_UNIT_TABLE_BEAUTIFY" val="smartTable{737159c4-7549-4335-9d3f-9f9f9ad0c8f6}"/>
  <p:tag name="TABLE_ENDDRAG_ORIGIN_RECT" val="888*251"/>
  <p:tag name="TABLE_ENDDRAG_RECT" val="30*115*888*25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中学化学资料网模板" id="{3464831A-F73A-44BC-9DB0-46E34352BDEE}" vid="{C022C2E5-F2DE-4A31-91E6-3BB2EAD4FB7B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中学化学资料网模板</Template>
  <TotalTime>59</TotalTime>
  <Words>2529</Words>
  <Application>Microsoft Office PowerPoint</Application>
  <PresentationFormat>宽屏</PresentationFormat>
  <Paragraphs>262</Paragraphs>
  <Slides>16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黑体</vt:lpstr>
      <vt:lpstr>华文隶书</vt:lpstr>
      <vt:lpstr>楷体</vt:lpstr>
      <vt:lpstr>隶书</vt:lpstr>
      <vt:lpstr>微软雅黑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Microsoft Word 97 - 2003 Document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admin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中学化学资料网</dc:subject>
  <dc:creator>admin</dc:creator>
  <dc:description>中学化学资料网www.e-huaxue.com集全国化学资料精华，按教材目录、知识体系编排；资源丰富，更新及时。欢迎上传下载。</dc:description>
  <cp:lastModifiedBy>国强</cp:lastModifiedBy>
  <cp:revision>17</cp:revision>
  <dcterms:created xsi:type="dcterms:W3CDTF">2022-08-15T02:46:18Z</dcterms:created>
  <dcterms:modified xsi:type="dcterms:W3CDTF">2022-08-31T13:40:20Z</dcterms:modified>
</cp:coreProperties>
</file>